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2"/>
  </p:notesMasterIdLst>
  <p:handoutMasterIdLst>
    <p:handoutMasterId r:id="rId73"/>
  </p:handoutMasterIdLst>
  <p:sldIdLst>
    <p:sldId id="677" r:id="rId2"/>
    <p:sldId id="678" r:id="rId3"/>
    <p:sldId id="679" r:id="rId4"/>
    <p:sldId id="619" r:id="rId5"/>
    <p:sldId id="680" r:id="rId6"/>
    <p:sldId id="491" r:id="rId7"/>
    <p:sldId id="492" r:id="rId8"/>
    <p:sldId id="681" r:id="rId9"/>
    <p:sldId id="493" r:id="rId10"/>
    <p:sldId id="568" r:id="rId11"/>
    <p:sldId id="495" r:id="rId12"/>
    <p:sldId id="496" r:id="rId13"/>
    <p:sldId id="682" r:id="rId14"/>
    <p:sldId id="601" r:id="rId15"/>
    <p:sldId id="497" r:id="rId16"/>
    <p:sldId id="683" r:id="rId17"/>
    <p:sldId id="684" r:id="rId18"/>
    <p:sldId id="500" r:id="rId19"/>
    <p:sldId id="685" r:id="rId20"/>
    <p:sldId id="502" r:id="rId21"/>
    <p:sldId id="503" r:id="rId22"/>
    <p:sldId id="668" r:id="rId23"/>
    <p:sldId id="535" r:id="rId24"/>
    <p:sldId id="571" r:id="rId25"/>
    <p:sldId id="538" r:id="rId26"/>
    <p:sldId id="539" r:id="rId27"/>
    <p:sldId id="687" r:id="rId28"/>
    <p:sldId id="660" r:id="rId29"/>
    <p:sldId id="540" r:id="rId30"/>
    <p:sldId id="661" r:id="rId31"/>
    <p:sldId id="662" r:id="rId32"/>
    <p:sldId id="518" r:id="rId33"/>
    <p:sldId id="515" r:id="rId34"/>
    <p:sldId id="516" r:id="rId35"/>
    <p:sldId id="688" r:id="rId36"/>
    <p:sldId id="689" r:id="rId37"/>
    <p:sldId id="690" r:id="rId38"/>
    <p:sldId id="626" r:id="rId39"/>
    <p:sldId id="627" r:id="rId40"/>
    <p:sldId id="628" r:id="rId41"/>
    <p:sldId id="691" r:id="rId42"/>
    <p:sldId id="630" r:id="rId43"/>
    <p:sldId id="631" r:id="rId44"/>
    <p:sldId id="692" r:id="rId45"/>
    <p:sldId id="694" r:id="rId46"/>
    <p:sldId id="632" r:id="rId47"/>
    <p:sldId id="633" r:id="rId48"/>
    <p:sldId id="634" r:id="rId49"/>
    <p:sldId id="635" r:id="rId50"/>
    <p:sldId id="695" r:id="rId51"/>
    <p:sldId id="696" r:id="rId52"/>
    <p:sldId id="697" r:id="rId53"/>
    <p:sldId id="698" r:id="rId54"/>
    <p:sldId id="699" r:id="rId55"/>
    <p:sldId id="700" r:id="rId56"/>
    <p:sldId id="701" r:id="rId57"/>
    <p:sldId id="702" r:id="rId58"/>
    <p:sldId id="703" r:id="rId59"/>
    <p:sldId id="704" r:id="rId60"/>
    <p:sldId id="705" r:id="rId61"/>
    <p:sldId id="706" r:id="rId62"/>
    <p:sldId id="715" r:id="rId63"/>
    <p:sldId id="716" r:id="rId64"/>
    <p:sldId id="717" r:id="rId65"/>
    <p:sldId id="718" r:id="rId66"/>
    <p:sldId id="719" r:id="rId67"/>
    <p:sldId id="720" r:id="rId68"/>
    <p:sldId id="721" r:id="rId69"/>
    <p:sldId id="722" r:id="rId70"/>
    <p:sldId id="723" r:id="rId71"/>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800" b="1" i="1" kern="1200">
        <a:solidFill>
          <a:srgbClr val="BC0000"/>
        </a:solidFill>
        <a:latin typeface="Comic Sans MS" pitchFamily="66" charset="0"/>
        <a:ea typeface="+mn-ea"/>
        <a:cs typeface="+mn-cs"/>
      </a:defRPr>
    </a:lvl1pPr>
    <a:lvl2pPr marL="457200" algn="l" rtl="0" eaLnBrk="0" fontAlgn="base" hangingPunct="0">
      <a:spcBef>
        <a:spcPct val="0"/>
      </a:spcBef>
      <a:spcAft>
        <a:spcPct val="0"/>
      </a:spcAft>
      <a:defRPr sz="2800" b="1" i="1" kern="1200">
        <a:solidFill>
          <a:srgbClr val="BC0000"/>
        </a:solidFill>
        <a:latin typeface="Comic Sans MS" pitchFamily="66" charset="0"/>
        <a:ea typeface="+mn-ea"/>
        <a:cs typeface="+mn-cs"/>
      </a:defRPr>
    </a:lvl2pPr>
    <a:lvl3pPr marL="914400" algn="l" rtl="0" eaLnBrk="0" fontAlgn="base" hangingPunct="0">
      <a:spcBef>
        <a:spcPct val="0"/>
      </a:spcBef>
      <a:spcAft>
        <a:spcPct val="0"/>
      </a:spcAft>
      <a:defRPr sz="2800" b="1" i="1" kern="1200">
        <a:solidFill>
          <a:srgbClr val="BC0000"/>
        </a:solidFill>
        <a:latin typeface="Comic Sans MS" pitchFamily="66" charset="0"/>
        <a:ea typeface="+mn-ea"/>
        <a:cs typeface="+mn-cs"/>
      </a:defRPr>
    </a:lvl3pPr>
    <a:lvl4pPr marL="1371600" algn="l" rtl="0" eaLnBrk="0" fontAlgn="base" hangingPunct="0">
      <a:spcBef>
        <a:spcPct val="0"/>
      </a:spcBef>
      <a:spcAft>
        <a:spcPct val="0"/>
      </a:spcAft>
      <a:defRPr sz="2800" b="1" i="1" kern="1200">
        <a:solidFill>
          <a:srgbClr val="BC0000"/>
        </a:solidFill>
        <a:latin typeface="Comic Sans MS" pitchFamily="66" charset="0"/>
        <a:ea typeface="+mn-ea"/>
        <a:cs typeface="+mn-cs"/>
      </a:defRPr>
    </a:lvl4pPr>
    <a:lvl5pPr marL="1828800" algn="l" rtl="0" eaLnBrk="0" fontAlgn="base" hangingPunct="0">
      <a:spcBef>
        <a:spcPct val="0"/>
      </a:spcBef>
      <a:spcAft>
        <a:spcPct val="0"/>
      </a:spcAft>
      <a:defRPr sz="2800" b="1" i="1" kern="1200">
        <a:solidFill>
          <a:srgbClr val="BC0000"/>
        </a:solidFill>
        <a:latin typeface="Comic Sans MS" pitchFamily="66" charset="0"/>
        <a:ea typeface="+mn-ea"/>
        <a:cs typeface="+mn-cs"/>
      </a:defRPr>
    </a:lvl5pPr>
    <a:lvl6pPr marL="2286000" algn="l" defTabSz="914400" rtl="0" eaLnBrk="1" latinLnBrk="0" hangingPunct="1">
      <a:defRPr sz="2800" b="1" i="1" kern="1200">
        <a:solidFill>
          <a:srgbClr val="BC0000"/>
        </a:solidFill>
        <a:latin typeface="Comic Sans MS" pitchFamily="66" charset="0"/>
        <a:ea typeface="+mn-ea"/>
        <a:cs typeface="+mn-cs"/>
      </a:defRPr>
    </a:lvl6pPr>
    <a:lvl7pPr marL="2743200" algn="l" defTabSz="914400" rtl="0" eaLnBrk="1" latinLnBrk="0" hangingPunct="1">
      <a:defRPr sz="2800" b="1" i="1" kern="1200">
        <a:solidFill>
          <a:srgbClr val="BC0000"/>
        </a:solidFill>
        <a:latin typeface="Comic Sans MS" pitchFamily="66" charset="0"/>
        <a:ea typeface="+mn-ea"/>
        <a:cs typeface="+mn-cs"/>
      </a:defRPr>
    </a:lvl7pPr>
    <a:lvl8pPr marL="3200400" algn="l" defTabSz="914400" rtl="0" eaLnBrk="1" latinLnBrk="0" hangingPunct="1">
      <a:defRPr sz="2800" b="1" i="1" kern="1200">
        <a:solidFill>
          <a:srgbClr val="BC0000"/>
        </a:solidFill>
        <a:latin typeface="Comic Sans MS" pitchFamily="66" charset="0"/>
        <a:ea typeface="+mn-ea"/>
        <a:cs typeface="+mn-cs"/>
      </a:defRPr>
    </a:lvl8pPr>
    <a:lvl9pPr marL="3657600" algn="l" defTabSz="914400" rtl="0" eaLnBrk="1" latinLnBrk="0" hangingPunct="1">
      <a:defRPr sz="2800" b="1" i="1" kern="1200">
        <a:solidFill>
          <a:srgbClr val="BC0000"/>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FFCC"/>
    <a:srgbClr val="006699"/>
    <a:srgbClr val="006600"/>
    <a:srgbClr val="004274"/>
    <a:srgbClr val="0060A8"/>
    <a:srgbClr val="000066"/>
    <a:srgbClr val="B00000"/>
    <a:srgbClr val="EB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88632" autoAdjust="0"/>
  </p:normalViewPr>
  <p:slideViewPr>
    <p:cSldViewPr>
      <p:cViewPr varScale="1">
        <p:scale>
          <a:sx n="74" d="100"/>
          <a:sy n="74" d="100"/>
        </p:scale>
        <p:origin x="1260" y="5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Lst>
  </p:outlineViewPr>
  <p:notesTextViewPr>
    <p:cViewPr>
      <p:scale>
        <a:sx n="100" d="100"/>
        <a:sy n="100" d="100"/>
      </p:scale>
      <p:origin x="0" y="0"/>
    </p:cViewPr>
  </p:notesTextViewPr>
  <p:sorterViewPr>
    <p:cViewPr>
      <p:scale>
        <a:sx n="110" d="100"/>
        <a:sy n="110" d="100"/>
      </p:scale>
      <p:origin x="0" y="16866"/>
    </p:cViewPr>
  </p:sorterViewPr>
  <p:notesViewPr>
    <p:cSldViewPr>
      <p:cViewPr>
        <p:scale>
          <a:sx n="75" d="100"/>
          <a:sy n="75" d="100"/>
        </p:scale>
        <p:origin x="-2064" y="-222"/>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29.xml"/><Relationship Id="rId39" Type="http://schemas.openxmlformats.org/officeDocument/2006/relationships/slide" Target="slides/slide42.xml"/><Relationship Id="rId21" Type="http://schemas.openxmlformats.org/officeDocument/2006/relationships/slide" Target="slides/slide24.xml"/><Relationship Id="rId34" Type="http://schemas.openxmlformats.org/officeDocument/2006/relationships/slide" Target="slides/slide37.xml"/><Relationship Id="rId42" Type="http://schemas.openxmlformats.org/officeDocument/2006/relationships/slide" Target="slides/slide45.xml"/><Relationship Id="rId47" Type="http://schemas.openxmlformats.org/officeDocument/2006/relationships/slide" Target="slides/slide50.xml"/><Relationship Id="rId50" Type="http://schemas.openxmlformats.org/officeDocument/2006/relationships/slide" Target="slides/slide53.xml"/><Relationship Id="rId55" Type="http://schemas.openxmlformats.org/officeDocument/2006/relationships/slide" Target="slides/slide58.xml"/><Relationship Id="rId7" Type="http://schemas.openxmlformats.org/officeDocument/2006/relationships/slide" Target="slides/slide10.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6.xml"/><Relationship Id="rId38" Type="http://schemas.openxmlformats.org/officeDocument/2006/relationships/slide" Target="slides/slide41.xml"/><Relationship Id="rId46" Type="http://schemas.openxmlformats.org/officeDocument/2006/relationships/slide" Target="slides/slide49.xml"/><Relationship Id="rId2" Type="http://schemas.openxmlformats.org/officeDocument/2006/relationships/slide" Target="slides/slide5.xml"/><Relationship Id="rId16" Type="http://schemas.openxmlformats.org/officeDocument/2006/relationships/slide" Target="slides/slide19.xml"/><Relationship Id="rId20" Type="http://schemas.openxmlformats.org/officeDocument/2006/relationships/slide" Target="slides/slide23.xml"/><Relationship Id="rId29" Type="http://schemas.openxmlformats.org/officeDocument/2006/relationships/slide" Target="slides/slide32.xml"/><Relationship Id="rId41" Type="http://schemas.openxmlformats.org/officeDocument/2006/relationships/slide" Target="slides/slide44.xml"/><Relationship Id="rId54" Type="http://schemas.openxmlformats.org/officeDocument/2006/relationships/slide" Target="slides/slide57.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27.xml"/><Relationship Id="rId32" Type="http://schemas.openxmlformats.org/officeDocument/2006/relationships/slide" Target="slides/slide35.xml"/><Relationship Id="rId37" Type="http://schemas.openxmlformats.org/officeDocument/2006/relationships/slide" Target="slides/slide40.xml"/><Relationship Id="rId40" Type="http://schemas.openxmlformats.org/officeDocument/2006/relationships/slide" Target="slides/slide43.xml"/><Relationship Id="rId45" Type="http://schemas.openxmlformats.org/officeDocument/2006/relationships/slide" Target="slides/slide48.xml"/><Relationship Id="rId53" Type="http://schemas.openxmlformats.org/officeDocument/2006/relationships/slide" Target="slides/slide56.xml"/><Relationship Id="rId58" Type="http://schemas.openxmlformats.org/officeDocument/2006/relationships/slide" Target="slides/slide61.xml"/><Relationship Id="rId5"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39.xml"/><Relationship Id="rId49" Type="http://schemas.openxmlformats.org/officeDocument/2006/relationships/slide" Target="slides/slide52.xml"/><Relationship Id="rId57" Type="http://schemas.openxmlformats.org/officeDocument/2006/relationships/slide" Target="slides/slide60.xml"/><Relationship Id="rId10" Type="http://schemas.openxmlformats.org/officeDocument/2006/relationships/slide" Target="slides/slide13.xml"/><Relationship Id="rId19" Type="http://schemas.openxmlformats.org/officeDocument/2006/relationships/slide" Target="slides/slide22.xml"/><Relationship Id="rId31" Type="http://schemas.openxmlformats.org/officeDocument/2006/relationships/slide" Target="slides/slide34.xml"/><Relationship Id="rId44" Type="http://schemas.openxmlformats.org/officeDocument/2006/relationships/slide" Target="slides/slide47.xml"/><Relationship Id="rId52" Type="http://schemas.openxmlformats.org/officeDocument/2006/relationships/slide" Target="slides/slide55.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38.xml"/><Relationship Id="rId43" Type="http://schemas.openxmlformats.org/officeDocument/2006/relationships/slide" Target="slides/slide46.xml"/><Relationship Id="rId48" Type="http://schemas.openxmlformats.org/officeDocument/2006/relationships/slide" Target="slides/slide51.xml"/><Relationship Id="rId56" Type="http://schemas.openxmlformats.org/officeDocument/2006/relationships/slide" Target="slides/slide59.xml"/><Relationship Id="rId8" Type="http://schemas.openxmlformats.org/officeDocument/2006/relationships/slide" Target="slides/slide11.xml"/><Relationship Id="rId51" Type="http://schemas.openxmlformats.org/officeDocument/2006/relationships/slide" Target="slides/slide54.xml"/><Relationship Id="rId3"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664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406400" y="4560888"/>
            <a:ext cx="6583363" cy="4319587"/>
          </a:xfrm>
          <a:prstGeom prst="rect">
            <a:avLst/>
          </a:prstGeom>
          <a:noFill/>
          <a:ln>
            <a:noFill/>
          </a:ln>
          <a:extLst/>
        </p:spPr>
        <p:txBody>
          <a:bodyPr vert="horz" wrap="square" lIns="95371" tIns="46849" rIns="95371" bIns="46849"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3" name="Rectangle 3"/>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7547113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Rot="1" noChangeAspect="1" noChangeArrowheads="1" noTextEdit="1"/>
          </p:cNvSpPr>
          <p:nvPr>
            <p:ph type="sldImg"/>
          </p:nvPr>
        </p:nvSpPr>
        <p:spPr>
          <a:ln/>
        </p:spPr>
      </p:sp>
      <p:sp>
        <p:nvSpPr>
          <p:cNvPr id="84480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268413" y="727075"/>
            <a:ext cx="4781550" cy="3586163"/>
          </a:xfrm>
          <a:ln/>
        </p:spPr>
      </p:sp>
      <p:sp>
        <p:nvSpPr>
          <p:cNvPr id="942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pic>
        <p:nvPicPr>
          <p:cNvPr id="102403"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pic>
        <p:nvPicPr>
          <p:cNvPr id="107523"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268413" y="727075"/>
            <a:ext cx="4781550" cy="3586163"/>
          </a:xfrm>
          <a:ln/>
        </p:spPr>
      </p:sp>
      <p:sp>
        <p:nvSpPr>
          <p:cNvPr id="942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Answer = 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Answer = B</a:t>
            </a:r>
          </a:p>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Rot="1" noChangeAspect="1" noChangeArrowheads="1" noTextEdit="1"/>
          </p:cNvSpPr>
          <p:nvPr>
            <p:ph type="sldImg"/>
          </p:nvPr>
        </p:nvSpPr>
        <p:spPr>
          <a:ln/>
        </p:spPr>
      </p:sp>
      <p:sp>
        <p:nvSpPr>
          <p:cNvPr id="416771"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pic>
        <p:nvPicPr>
          <p:cNvPr id="124931" name="Rectangle 3"/>
          <p:cNvPicPr>
            <a:picLocks noGrp="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26"/>
          <p:cNvSpPr>
            <a:spLocks noGrp="1" noRot="1" noChangeAspect="1" noChangeArrowheads="1" noTextEdit="1"/>
          </p:cNvSpPr>
          <p:nvPr>
            <p:ph type="sldImg"/>
          </p:nvPr>
        </p:nvSpPr>
        <p:spPr>
          <a:ln/>
        </p:spPr>
      </p:sp>
      <p:sp>
        <p:nvSpPr>
          <p:cNvPr id="125955"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spect="1" noChangeArrowheads="1" noTextEdit="1"/>
          </p:cNvSpPr>
          <p:nvPr>
            <p:ph type="sldImg"/>
          </p:nvPr>
        </p:nvSpPr>
        <p:spPr>
          <a:xfrm>
            <a:off x="1268413" y="727075"/>
            <a:ext cx="4781550" cy="3586163"/>
          </a:xfrm>
          <a:ln/>
        </p:spPr>
      </p:sp>
      <p:sp>
        <p:nvSpPr>
          <p:cNvPr id="461827"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spect="1" noChangeArrowheads="1" noTextEdit="1"/>
          </p:cNvSpPr>
          <p:nvPr>
            <p:ph type="sldImg"/>
          </p:nvPr>
        </p:nvSpPr>
        <p:spPr>
          <a:xfrm>
            <a:off x="1268413" y="727075"/>
            <a:ext cx="4781550" cy="3586163"/>
          </a:xfrm>
          <a:ln/>
        </p:spPr>
      </p:sp>
      <p:sp>
        <p:nvSpPr>
          <p:cNvPr id="461827"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spect="1" noChangeArrowheads="1" noTextEdit="1"/>
          </p:cNvSpPr>
          <p:nvPr>
            <p:ph type="sldImg"/>
          </p:nvPr>
        </p:nvSpPr>
        <p:spPr>
          <a:xfrm>
            <a:off x="1268413" y="727075"/>
            <a:ext cx="4781550" cy="3586163"/>
          </a:xfrm>
          <a:ln/>
        </p:spPr>
      </p:sp>
      <p:sp>
        <p:nvSpPr>
          <p:cNvPr id="461827"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spect="1" noChangeArrowheads="1" noTextEdit="1"/>
          </p:cNvSpPr>
          <p:nvPr>
            <p:ph type="sldImg"/>
          </p:nvPr>
        </p:nvSpPr>
        <p:spPr>
          <a:ln/>
        </p:spPr>
      </p:sp>
      <p:sp>
        <p:nvSpPr>
          <p:cNvPr id="427011"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Rot="1" noChangeAspect="1" noChangeArrowheads="1" noTextEdit="1"/>
          </p:cNvSpPr>
          <p:nvPr>
            <p:ph type="sldImg"/>
          </p:nvPr>
        </p:nvSpPr>
        <p:spPr>
          <a:ln/>
        </p:spPr>
      </p:sp>
      <p:sp>
        <p:nvSpPr>
          <p:cNvPr id="477187"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260475" y="722313"/>
            <a:ext cx="4794250" cy="3595687"/>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74918" y="4561062"/>
            <a:ext cx="5365364" cy="431988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7034" tIns="48518" rIns="97034" bIns="48518"/>
          <a:lstStyle/>
          <a:p>
            <a:endParaRPr lang="en-US" alt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Answer = 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ext Box 16"/>
          <p:cNvSpPr txBox="1">
            <a:spLocks noChangeArrowheads="1"/>
          </p:cNvSpPr>
          <p:nvPr userDrawn="1"/>
        </p:nvSpPr>
        <p:spPr bwMode="auto">
          <a:xfrm>
            <a:off x="76200" y="6400800"/>
            <a:ext cx="762000" cy="274638"/>
          </a:xfrm>
          <a:prstGeom prst="rect">
            <a:avLst/>
          </a:prstGeom>
          <a:noFill/>
          <a:ln>
            <a:noFill/>
          </a:ln>
          <a:effectLs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1200" i="0" dirty="0">
                <a:solidFill>
                  <a:schemeClr val="tx1"/>
                </a:solidFill>
                <a:latin typeface="Arial" charset="0"/>
              </a:rPr>
              <a:t>6-</a:t>
            </a:r>
            <a:fld id="{3489FC96-A15A-439A-99A9-1296589C7A68}" type="slidenum">
              <a:rPr lang="en-US" altLang="en-US" sz="1200" i="0">
                <a:solidFill>
                  <a:schemeClr val="tx1"/>
                </a:solidFill>
                <a:latin typeface="Arial" charset="0"/>
              </a:rPr>
              <a:pPr algn="ctr">
                <a:spcBef>
                  <a:spcPct val="50000"/>
                </a:spcBef>
              </a:pPr>
              <a:t>‹#›</a:t>
            </a:fld>
            <a:endParaRPr lang="en-US" altLang="en-US" sz="1200" i="0" dirty="0">
              <a:solidFill>
                <a:schemeClr val="tx1"/>
              </a:solidFill>
              <a:latin typeface="Arial" charset="0"/>
            </a:endParaRPr>
          </a:p>
        </p:txBody>
      </p:sp>
      <p:sp>
        <p:nvSpPr>
          <p:cNvPr id="3" name="Text Box 16"/>
          <p:cNvSpPr txBox="1">
            <a:spLocks noChangeArrowheads="1"/>
          </p:cNvSpPr>
          <p:nvPr userDrawn="1"/>
        </p:nvSpPr>
        <p:spPr bwMode="auto">
          <a:xfrm>
            <a:off x="76200" y="6400800"/>
            <a:ext cx="762000" cy="274638"/>
          </a:xfrm>
          <a:prstGeom prst="rect">
            <a:avLst/>
          </a:prstGeom>
          <a:noFill/>
          <a:ln>
            <a:noFill/>
          </a:ln>
          <a:effectLs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1200" i="0" dirty="0">
                <a:solidFill>
                  <a:schemeClr val="tx1"/>
                </a:solidFill>
                <a:latin typeface="Arial" charset="0"/>
              </a:rPr>
              <a:t>6-</a:t>
            </a:r>
            <a:fld id="{D39D6687-CFD7-4B51-8C31-564A2F34232F}" type="slidenum">
              <a:rPr lang="en-US" altLang="en-US" sz="1200" i="0">
                <a:solidFill>
                  <a:schemeClr val="tx1"/>
                </a:solidFill>
                <a:latin typeface="Arial" charset="0"/>
              </a:rPr>
              <a:pPr algn="ctr">
                <a:spcBef>
                  <a:spcPct val="50000"/>
                </a:spcBef>
              </a:pPr>
              <a:t>‹#›</a:t>
            </a:fld>
            <a:endParaRPr lang="en-US" altLang="en-US" sz="1200" i="0" dirty="0">
              <a:solidFill>
                <a:schemeClr val="tx1"/>
              </a:solidFill>
              <a:latin typeface="Arial" charset="0"/>
            </a:endParaRPr>
          </a:p>
        </p:txBody>
      </p:sp>
    </p:spTree>
    <p:extLst>
      <p:ext uri="{BB962C8B-B14F-4D97-AF65-F5344CB8AC3E}">
        <p14:creationId xmlns:p14="http://schemas.microsoft.com/office/powerpoint/2010/main" val="179828208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ext Box 16"/>
          <p:cNvSpPr txBox="1">
            <a:spLocks noChangeArrowheads="1"/>
          </p:cNvSpPr>
          <p:nvPr userDrawn="1"/>
        </p:nvSpPr>
        <p:spPr bwMode="auto">
          <a:xfrm>
            <a:off x="76200" y="6400800"/>
            <a:ext cx="762000" cy="274638"/>
          </a:xfrm>
          <a:prstGeom prst="rect">
            <a:avLst/>
          </a:prstGeom>
          <a:noFill/>
          <a:ln>
            <a:noFill/>
          </a:ln>
          <a:effectLs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1200" i="0" dirty="0">
                <a:solidFill>
                  <a:schemeClr val="tx1"/>
                </a:solidFill>
                <a:latin typeface="Arial" charset="0"/>
              </a:rPr>
              <a:t>6-</a:t>
            </a:r>
            <a:fld id="{A75A1439-E963-483C-8AEC-E2C737684C9A}" type="slidenum">
              <a:rPr lang="en-US" altLang="en-US" sz="1200" i="0">
                <a:solidFill>
                  <a:schemeClr val="tx1"/>
                </a:solidFill>
                <a:latin typeface="Arial" charset="0"/>
              </a:rPr>
              <a:pPr algn="ctr">
                <a:spcBef>
                  <a:spcPct val="50000"/>
                </a:spcBef>
              </a:pPr>
              <a:t>‹#›</a:t>
            </a:fld>
            <a:endParaRPr lang="en-US" altLang="en-US" sz="1200" i="0" dirty="0">
              <a:solidFill>
                <a:schemeClr val="tx1"/>
              </a:solidFill>
              <a:latin typeface="Arial" charset="0"/>
            </a:endParaRPr>
          </a:p>
        </p:txBody>
      </p:sp>
      <p:sp>
        <p:nvSpPr>
          <p:cNvPr id="3" name="Text Box 16"/>
          <p:cNvSpPr txBox="1">
            <a:spLocks noChangeArrowheads="1"/>
          </p:cNvSpPr>
          <p:nvPr userDrawn="1"/>
        </p:nvSpPr>
        <p:spPr bwMode="auto">
          <a:xfrm>
            <a:off x="76200" y="6400800"/>
            <a:ext cx="762000" cy="274638"/>
          </a:xfrm>
          <a:prstGeom prst="rect">
            <a:avLst/>
          </a:prstGeom>
          <a:noFill/>
          <a:ln>
            <a:noFill/>
          </a:ln>
          <a:effectLs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1200" i="0" dirty="0">
                <a:solidFill>
                  <a:schemeClr val="tx1"/>
                </a:solidFill>
                <a:latin typeface="Arial" charset="0"/>
              </a:rPr>
              <a:t>6-</a:t>
            </a:r>
            <a:fld id="{065F2E90-892F-4A00-B367-28DA7163F557}" type="slidenum">
              <a:rPr lang="en-US" altLang="en-US" sz="1200" i="0">
                <a:solidFill>
                  <a:schemeClr val="tx1"/>
                </a:solidFill>
                <a:latin typeface="Arial" charset="0"/>
              </a:rPr>
              <a:pPr algn="ctr">
                <a:spcBef>
                  <a:spcPct val="50000"/>
                </a:spcBef>
              </a:pPr>
              <a:t>‹#›</a:t>
            </a:fld>
            <a:endParaRPr lang="en-US" altLang="en-US" sz="1200" i="0" dirty="0">
              <a:solidFill>
                <a:schemeClr val="tx1"/>
              </a:solidFill>
              <a:latin typeface="Arial" charset="0"/>
            </a:endParaRPr>
          </a:p>
        </p:txBody>
      </p:sp>
    </p:spTree>
    <p:extLst>
      <p:ext uri="{BB962C8B-B14F-4D97-AF65-F5344CB8AC3E}">
        <p14:creationId xmlns:p14="http://schemas.microsoft.com/office/powerpoint/2010/main" val="424781336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 Box 16"/>
          <p:cNvSpPr txBox="1">
            <a:spLocks noChangeArrowheads="1"/>
          </p:cNvSpPr>
          <p:nvPr userDrawn="1"/>
        </p:nvSpPr>
        <p:spPr bwMode="auto">
          <a:xfrm>
            <a:off x="76200" y="6400800"/>
            <a:ext cx="762000" cy="274638"/>
          </a:xfrm>
          <a:prstGeom prst="rect">
            <a:avLst/>
          </a:prstGeom>
          <a:noFill/>
          <a:ln>
            <a:noFill/>
          </a:ln>
          <a:effectLs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1200" i="0" dirty="0">
                <a:solidFill>
                  <a:schemeClr val="tx1"/>
                </a:solidFill>
                <a:latin typeface="Arial" charset="0"/>
              </a:rPr>
              <a:t>6-</a:t>
            </a:r>
            <a:fld id="{C0B696ED-FCB6-4D1F-BB67-93EDB7B354C5}" type="slidenum">
              <a:rPr lang="en-US" altLang="en-US" sz="1200" i="0">
                <a:solidFill>
                  <a:schemeClr val="tx1"/>
                </a:solidFill>
                <a:latin typeface="Arial" charset="0"/>
              </a:rPr>
              <a:pPr algn="ctr">
                <a:spcBef>
                  <a:spcPct val="50000"/>
                </a:spcBef>
              </a:pPr>
              <a:t>‹#›</a:t>
            </a:fld>
            <a:endParaRPr lang="en-US" altLang="en-US" sz="1200" i="0" dirty="0">
              <a:solidFill>
                <a:schemeClr val="tx1"/>
              </a:solidFill>
              <a:latin typeface="Arial" charset="0"/>
            </a:endParaRPr>
          </a:p>
        </p:txBody>
      </p:sp>
      <p:sp>
        <p:nvSpPr>
          <p:cNvPr id="3" name="Text Box 16"/>
          <p:cNvSpPr txBox="1">
            <a:spLocks noChangeArrowheads="1"/>
          </p:cNvSpPr>
          <p:nvPr userDrawn="1"/>
        </p:nvSpPr>
        <p:spPr bwMode="auto">
          <a:xfrm>
            <a:off x="76200" y="6400800"/>
            <a:ext cx="762000" cy="274638"/>
          </a:xfrm>
          <a:prstGeom prst="rect">
            <a:avLst/>
          </a:prstGeom>
          <a:noFill/>
          <a:ln>
            <a:noFill/>
          </a:ln>
          <a:effectLs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1200" i="0" dirty="0">
                <a:solidFill>
                  <a:schemeClr val="tx1"/>
                </a:solidFill>
                <a:latin typeface="Arial" charset="0"/>
              </a:rPr>
              <a:t>6-</a:t>
            </a:r>
            <a:fld id="{A914F5DF-AAC1-4AFB-9A10-CCE39F568688}" type="slidenum">
              <a:rPr lang="en-US" altLang="en-US" sz="1200" i="0">
                <a:solidFill>
                  <a:schemeClr val="tx1"/>
                </a:solidFill>
                <a:latin typeface="Arial" charset="0"/>
              </a:rPr>
              <a:pPr algn="ctr">
                <a:spcBef>
                  <a:spcPct val="50000"/>
                </a:spcBef>
              </a:pPr>
              <a:t>‹#›</a:t>
            </a:fld>
            <a:endParaRPr lang="en-US" altLang="en-US" sz="1200" i="0" dirty="0">
              <a:solidFill>
                <a:schemeClr val="tx1"/>
              </a:solidFill>
              <a:latin typeface="Arial" charset="0"/>
            </a:endParaRPr>
          </a:p>
        </p:txBody>
      </p:sp>
    </p:spTree>
    <p:extLst>
      <p:ext uri="{BB962C8B-B14F-4D97-AF65-F5344CB8AC3E}">
        <p14:creationId xmlns:p14="http://schemas.microsoft.com/office/powerpoint/2010/main" val="282642687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81000" y="1143000"/>
            <a:ext cx="8382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689367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endParaRPr lang="en-US" dirty="0"/>
          </a:p>
        </p:txBody>
      </p:sp>
    </p:spTree>
    <p:extLst>
      <p:ext uri="{BB962C8B-B14F-4D97-AF65-F5344CB8AC3E}">
        <p14:creationId xmlns:p14="http://schemas.microsoft.com/office/powerpoint/2010/main" val="1853442527"/>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82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08003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702092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307407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16"/>
          <p:cNvSpPr txBox="1">
            <a:spLocks noChangeArrowheads="1"/>
          </p:cNvSpPr>
          <p:nvPr userDrawn="1"/>
        </p:nvSpPr>
        <p:spPr bwMode="auto">
          <a:xfrm>
            <a:off x="76200" y="6400800"/>
            <a:ext cx="762000" cy="274638"/>
          </a:xfrm>
          <a:prstGeom prst="rect">
            <a:avLst/>
          </a:prstGeom>
          <a:noFill/>
          <a:ln>
            <a:noFill/>
          </a:ln>
          <a:effectLs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1200" i="0" dirty="0">
                <a:solidFill>
                  <a:schemeClr val="tx1"/>
                </a:solidFill>
                <a:latin typeface="Arial" charset="0"/>
              </a:rPr>
              <a:t>6-</a:t>
            </a:r>
            <a:fld id="{77298B2B-C645-404F-94D8-9E6B8644FD35}" type="slidenum">
              <a:rPr lang="en-US" altLang="en-US" sz="1200" i="0">
                <a:solidFill>
                  <a:schemeClr val="tx1"/>
                </a:solidFill>
                <a:latin typeface="Arial" charset="0"/>
              </a:rPr>
              <a:pPr algn="ctr">
                <a:spcBef>
                  <a:spcPct val="50000"/>
                </a:spcBef>
              </a:pPr>
              <a:t>‹#›</a:t>
            </a:fld>
            <a:endParaRPr lang="en-US" altLang="en-US" sz="1200" i="0" dirty="0">
              <a:solidFill>
                <a:schemeClr val="tx1"/>
              </a:solidFill>
              <a:latin typeface="Arial" charset="0"/>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700" r:id="rId4"/>
    <p:sldLayoutId id="2147483701" r:id="rId5"/>
    <p:sldLayoutId id="2147483702" r:id="rId6"/>
    <p:sldLayoutId id="2147483703" r:id="rId7"/>
    <p:sldLayoutId id="2147483704" r:id="rId8"/>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3000" b="1" i="1">
          <a:solidFill>
            <a:srgbClr val="BC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i="1">
          <a:solidFill>
            <a:srgbClr val="BC0000"/>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3000" b="1" i="1">
          <a:solidFill>
            <a:srgbClr val="BC0000"/>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3000" b="1" i="1">
          <a:solidFill>
            <a:srgbClr val="BC0000"/>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3000" b="1" i="1">
          <a:solidFill>
            <a:srgbClr val="BC0000"/>
          </a:solidFill>
          <a:effectLst>
            <a:outerShdw blurRad="38100" dist="38100" dir="2700000" algn="tl">
              <a:srgbClr val="C0C0C0"/>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microsoft.com/office/2007/relationships/hdphoto" Target="../media/hdphoto6.wdp"/><Relationship Id="rId5" Type="http://schemas.openxmlformats.org/officeDocument/2006/relationships/image" Target="../media/image26.png"/><Relationship Id="rId4"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9144000" cy="1905000"/>
          </a:xfrm>
          <a:prstGeom prst="rect">
            <a:avLst/>
          </a:prstGeom>
          <a:gradFill flip="none" rotWithShape="1">
            <a:gsLst>
              <a:gs pos="0">
                <a:schemeClr val="accent1">
                  <a:tint val="66000"/>
                  <a:satMod val="160000"/>
                </a:schemeClr>
              </a:gs>
              <a:gs pos="100000">
                <a:srgbClr val="A4C0E6"/>
              </a:gs>
              <a:gs pos="69000">
                <a:srgbClr val="3740B3"/>
              </a:gs>
              <a:gs pos="100000">
                <a:srgbClr val="6D80CC"/>
              </a:gs>
              <a:gs pos="5000">
                <a:schemeClr val="tx2">
                  <a:lumMod val="60000"/>
                </a:schemeClr>
              </a:gs>
              <a:gs pos="100000">
                <a:schemeClr val="accent1">
                  <a:tint val="23500"/>
                  <a:satMod val="160000"/>
                </a:schemeClr>
              </a:gs>
            </a:gsLst>
            <a:lin ang="5400000" scaled="1"/>
            <a:tileRect/>
          </a:grad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8962"/>
            <a:ext cx="9144000" cy="536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
            <a:ext cx="1472689" cy="14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04" y="5513696"/>
            <a:ext cx="3688080" cy="5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228600" y="5715000"/>
            <a:ext cx="3429000" cy="954107"/>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defRPr/>
            </a:pPr>
            <a:r>
              <a:rPr lang="en-US" sz="1400" i="0" dirty="0" smtClean="0">
                <a:solidFill>
                  <a:schemeClr val="accent3"/>
                </a:solidFill>
                <a:latin typeface="Liberation Sans" panose="020B0604020202020204" pitchFamily="34" charset="0"/>
              </a:rPr>
              <a:t>Prepared by</a:t>
            </a:r>
          </a:p>
          <a:p>
            <a:pPr algn="ctr">
              <a:defRPr/>
            </a:pPr>
            <a:r>
              <a:rPr lang="en-US" sz="1400" i="0" dirty="0" smtClean="0">
                <a:solidFill>
                  <a:schemeClr val="accent3"/>
                </a:solidFill>
                <a:latin typeface="Liberation Sans" panose="020B0604020202020204" pitchFamily="34" charset="0"/>
              </a:rPr>
              <a:t>Coby Harmon</a:t>
            </a:r>
          </a:p>
          <a:p>
            <a:pPr algn="ctr">
              <a:defRPr/>
            </a:pPr>
            <a:r>
              <a:rPr lang="en-US" sz="1400" i="0" dirty="0" smtClean="0">
                <a:solidFill>
                  <a:schemeClr val="accent3"/>
                </a:solidFill>
                <a:latin typeface="Liberation Sans" panose="020B0604020202020204" pitchFamily="34" charset="0"/>
              </a:rPr>
              <a:t>University of California, Santa Barbara</a:t>
            </a:r>
          </a:p>
          <a:p>
            <a:pPr algn="ctr">
              <a:defRPr/>
            </a:pPr>
            <a:r>
              <a:rPr lang="en-US" sz="1400" i="0" dirty="0" smtClean="0">
                <a:solidFill>
                  <a:schemeClr val="accent3"/>
                </a:solidFill>
                <a:latin typeface="Liberation Sans" panose="020B0604020202020204" pitchFamily="34" charset="0"/>
              </a:rPr>
              <a:t>Westmont College</a:t>
            </a:r>
          </a:p>
        </p:txBody>
      </p:sp>
      <p:sp>
        <p:nvSpPr>
          <p:cNvPr id="2" name="TextBox 1"/>
          <p:cNvSpPr txBox="1"/>
          <p:nvPr/>
        </p:nvSpPr>
        <p:spPr>
          <a:xfrm>
            <a:off x="255268" y="228600"/>
            <a:ext cx="2185916" cy="830997"/>
          </a:xfrm>
          <a:prstGeom prst="rect">
            <a:avLst/>
          </a:prstGeom>
          <a:noFill/>
        </p:spPr>
        <p:txBody>
          <a:bodyPr wrap="square" rtlCol="0">
            <a:spAutoFit/>
          </a:bodyPr>
          <a:lstStyle/>
          <a:p>
            <a:pPr algn="ctr"/>
            <a:r>
              <a:rPr lang="en-US" sz="4800" i="0" dirty="0" smtClean="0">
                <a:solidFill>
                  <a:schemeClr val="accent3"/>
                </a:solidFill>
                <a:latin typeface="Constantia" panose="02030602050306030303" pitchFamily="18" charset="0"/>
                <a:cs typeface="Andalus" panose="02020603050405020304" pitchFamily="18" charset="-78"/>
              </a:rPr>
              <a:t>W</a:t>
            </a:r>
            <a:r>
              <a:rPr lang="en-US" sz="4000" i="0" dirty="0" smtClean="0">
                <a:solidFill>
                  <a:schemeClr val="accent3"/>
                </a:solidFill>
                <a:latin typeface="Constantia" panose="02030602050306030303" pitchFamily="18" charset="0"/>
                <a:cs typeface="Andalus" panose="02020603050405020304" pitchFamily="18" charset="-78"/>
              </a:rPr>
              <a:t>ILEY</a:t>
            </a:r>
            <a:endParaRPr lang="en-US" sz="4800" i="0" dirty="0">
              <a:solidFill>
                <a:schemeClr val="accent3"/>
              </a:solidFill>
              <a:latin typeface="Constantia" panose="02030602050306030303" pitchFamily="18" charset="0"/>
              <a:cs typeface="Andalus" panose="02020603050405020304" pitchFamily="18" charset="-78"/>
            </a:endParaRPr>
          </a:p>
        </p:txBody>
      </p:sp>
      <p:sp>
        <p:nvSpPr>
          <p:cNvPr id="11" name="TextBox 10"/>
          <p:cNvSpPr txBox="1"/>
          <p:nvPr/>
        </p:nvSpPr>
        <p:spPr>
          <a:xfrm>
            <a:off x="609600" y="4442936"/>
            <a:ext cx="3945398" cy="738664"/>
          </a:xfrm>
          <a:prstGeom prst="rect">
            <a:avLst/>
          </a:prstGeom>
          <a:noFill/>
        </p:spPr>
        <p:txBody>
          <a:bodyPr wrap="square" rtlCol="0">
            <a:spAutoFit/>
          </a:bodyPr>
          <a:lstStyle/>
          <a:p>
            <a:pPr algn="ctr"/>
            <a:r>
              <a:rPr lang="en-US" sz="4200" i="0" dirty="0" smtClean="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rPr>
              <a:t>IFRS EDITION</a:t>
            </a:r>
            <a:endParaRPr lang="en-US" sz="4200" i="0" dirty="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8285763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7467600" y="1600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altLang="en-US" sz="1200" i="0" dirty="0">
                <a:solidFill>
                  <a:schemeClr val="tx1"/>
                </a:solidFill>
                <a:latin typeface="Liberation Sans" panose="020B0604020202020204" pitchFamily="34" charset="0"/>
              </a:rPr>
              <a:t>Illustration 6-2 </a:t>
            </a:r>
            <a:r>
              <a:rPr lang="en-US" altLang="en-US" sz="1200" b="0" i="0" dirty="0">
                <a:solidFill>
                  <a:schemeClr val="tx1"/>
                </a:solidFill>
                <a:latin typeface="Liberation Sans" panose="020B0604020202020204" pitchFamily="34" charset="0"/>
              </a:rPr>
              <a:t>Terms of sale</a:t>
            </a:r>
          </a:p>
        </p:txBody>
      </p:sp>
      <p:sp>
        <p:nvSpPr>
          <p:cNvPr id="15363" name="Text Box 16"/>
          <p:cNvSpPr txBox="1">
            <a:spLocks noChangeArrowheads="1"/>
          </p:cNvSpPr>
          <p:nvPr/>
        </p:nvSpPr>
        <p:spPr bwMode="auto">
          <a:xfrm>
            <a:off x="533400" y="1295400"/>
            <a:ext cx="68437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05000"/>
              </a:lnSpc>
              <a:spcBef>
                <a:spcPct val="30000"/>
              </a:spcBef>
              <a:spcAft>
                <a:spcPct val="20000"/>
              </a:spcAft>
              <a:buSzPct val="80000"/>
            </a:pPr>
            <a:r>
              <a:rPr lang="en-US" altLang="en-US" sz="2600" i="0" dirty="0" smtClean="0">
                <a:solidFill>
                  <a:schemeClr val="tx1"/>
                </a:solidFill>
                <a:latin typeface="Liberation Sans" panose="020B0604020202020204" pitchFamily="34" charset="0"/>
              </a:rPr>
              <a:t>GOODS IN TRANSIT</a:t>
            </a:r>
            <a:endParaRPr lang="en-US" altLang="en-US" sz="2600" i="0" dirty="0">
              <a:solidFill>
                <a:schemeClr val="tx1"/>
              </a:solidFill>
              <a:latin typeface="Liberation Sans" panose="020B0604020202020204" pitchFamily="34" charset="0"/>
            </a:endParaRPr>
          </a:p>
        </p:txBody>
      </p:sp>
      <p:sp>
        <p:nvSpPr>
          <p:cNvPr id="329745" name="AutoShape 17"/>
          <p:cNvSpPr>
            <a:spLocks noChangeArrowheads="1"/>
          </p:cNvSpPr>
          <p:nvPr/>
        </p:nvSpPr>
        <p:spPr bwMode="auto">
          <a:xfrm rot="16200000">
            <a:off x="4572000" y="4857750"/>
            <a:ext cx="381000" cy="3810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a:extLst/>
        </p:spPr>
        <p:txBody>
          <a:bodyPr wrap="none" anchor="ct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5365" name="Rectangle 19"/>
          <p:cNvSpPr>
            <a:spLocks noChangeArrowheads="1"/>
          </p:cNvSpPr>
          <p:nvPr/>
        </p:nvSpPr>
        <p:spPr bwMode="auto">
          <a:xfrm>
            <a:off x="5029200" y="2316163"/>
            <a:ext cx="3733800" cy="1403350"/>
          </a:xfrm>
          <a:prstGeom prst="rect">
            <a:avLst/>
          </a:prstGeom>
          <a:noFill/>
          <a:ln w="28575" cap="sq" algn="ctr">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ts val="600"/>
              </a:spcBef>
            </a:pPr>
            <a:r>
              <a:rPr lang="en-US" altLang="en-US" sz="2000" b="0" i="0" dirty="0">
                <a:solidFill>
                  <a:srgbClr val="000000"/>
                </a:solidFill>
                <a:latin typeface="Liberation Sans" panose="020B0604020202020204" pitchFamily="34" charset="0"/>
              </a:rPr>
              <a:t>Ownership of the goods passes to the buyer when the public carrier accepts the goods from the seller.</a:t>
            </a:r>
          </a:p>
        </p:txBody>
      </p:sp>
      <p:sp>
        <p:nvSpPr>
          <p:cNvPr id="15366" name="Rectangle 20"/>
          <p:cNvSpPr>
            <a:spLocks noChangeArrowheads="1"/>
          </p:cNvSpPr>
          <p:nvPr/>
        </p:nvSpPr>
        <p:spPr bwMode="auto">
          <a:xfrm>
            <a:off x="5029200" y="4476750"/>
            <a:ext cx="3733800" cy="1147763"/>
          </a:xfrm>
          <a:prstGeom prst="rect">
            <a:avLst/>
          </a:prstGeom>
          <a:noFill/>
          <a:ln w="28575" cap="sq" algn="ctr">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bIns="64008" anchor="ct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ts val="600"/>
              </a:spcBef>
            </a:pPr>
            <a:r>
              <a:rPr lang="en-US" altLang="en-US" sz="2000" b="0" i="0" dirty="0">
                <a:solidFill>
                  <a:srgbClr val="000000"/>
                </a:solidFill>
                <a:latin typeface="Liberation Sans" panose="020B0604020202020204" pitchFamily="34" charset="0"/>
              </a:rPr>
              <a:t>Ownership of the goods remains with the seller until the goods reach the buyer.</a:t>
            </a:r>
          </a:p>
        </p:txBody>
      </p:sp>
      <p:sp>
        <p:nvSpPr>
          <p:cNvPr id="329749" name="AutoShape 21"/>
          <p:cNvSpPr>
            <a:spLocks noChangeArrowheads="1"/>
          </p:cNvSpPr>
          <p:nvPr/>
        </p:nvSpPr>
        <p:spPr bwMode="auto">
          <a:xfrm rot="16200000">
            <a:off x="4572000" y="2805113"/>
            <a:ext cx="381000" cy="3810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a:extLst/>
        </p:spPr>
        <p:txBody>
          <a:bodyPr wrap="none" anchor="ct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15368" name="Picture 2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4095750"/>
            <a:ext cx="4267200" cy="1900238"/>
          </a:xfrm>
          <a:prstGeom prst="rect">
            <a:avLst/>
          </a:prstGeom>
          <a:noFill/>
          <a:ln w="28575" cap="sq" algn="ctr">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15369" name="Picture 2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2043113"/>
            <a:ext cx="4267200" cy="1900237"/>
          </a:xfrm>
          <a:prstGeom prst="rect">
            <a:avLst/>
          </a:prstGeom>
          <a:noFill/>
          <a:ln w="28575" cap="sq" algn="ctr">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15370" name="Rectangle 7"/>
          <p:cNvSpPr>
            <a:spLocks noChangeArrowheads="1"/>
          </p:cNvSpPr>
          <p:nvPr/>
        </p:nvSpPr>
        <p:spPr bwMode="auto">
          <a:xfrm>
            <a:off x="533400" y="304800"/>
            <a:ext cx="82296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r>
              <a:rPr lang="en-US" altLang="en-US" sz="3200" i="0" dirty="0" smtClean="0">
                <a:solidFill>
                  <a:srgbClr val="006600"/>
                </a:solidFill>
                <a:latin typeface="Liberation Sans" panose="020B0604020202020204" pitchFamily="34" charset="0"/>
              </a:rPr>
              <a:t>DETERMINING OWNERSHIP OF GOODS</a:t>
            </a:r>
            <a:endParaRPr lang="en-US" altLang="en-US" sz="3200" i="0" dirty="0">
              <a:solidFill>
                <a:srgbClr val="006600"/>
              </a:solidFill>
              <a:latin typeface="Liberation Sans" panose="020B0604020202020204" pitchFamily="34" charset="0"/>
            </a:endParaRPr>
          </a:p>
        </p:txBody>
      </p:sp>
      <p:sp>
        <p:nvSpPr>
          <p:cNvPr id="15371"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537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57200" y="1905000"/>
            <a:ext cx="8001000" cy="3657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spcBef>
                <a:spcPct val="50000"/>
              </a:spcBef>
              <a:buClr>
                <a:schemeClr val="tx1"/>
              </a:buClr>
              <a:buFont typeface="Wingdings" pitchFamily="2" charset="2"/>
              <a:buNone/>
            </a:pPr>
            <a:r>
              <a:rPr lang="en-US" altLang="en-US" sz="2300" b="0" i="0" dirty="0">
                <a:solidFill>
                  <a:schemeClr val="tx1"/>
                </a:solidFill>
                <a:latin typeface="Liberation Sans" panose="020B0604020202020204" pitchFamily="34" charset="0"/>
                <a:cs typeface="Times New Roman" pitchFamily="18" charset="0"/>
              </a:rPr>
              <a:t>Goods in transit should be included in the inventory of the buyer when the:  </a:t>
            </a:r>
          </a:p>
          <a:p>
            <a:pPr lvl="1">
              <a:lnSpc>
                <a:spcPct val="120000"/>
              </a:lnSpc>
              <a:spcBef>
                <a:spcPct val="50000"/>
              </a:spcBef>
              <a:buClr>
                <a:schemeClr val="tx1"/>
              </a:buClr>
              <a:buFont typeface="Wingdings" pitchFamily="2" charset="2"/>
              <a:buAutoNum type="alphaLcPeriod"/>
            </a:pPr>
            <a:r>
              <a:rPr lang="en-US" altLang="en-US" sz="2300" b="0" i="0" dirty="0">
                <a:solidFill>
                  <a:schemeClr val="tx1"/>
                </a:solidFill>
                <a:latin typeface="Liberation Sans" panose="020B0604020202020204" pitchFamily="34" charset="0"/>
                <a:cs typeface="Times New Roman" pitchFamily="18" charset="0"/>
              </a:rPr>
              <a:t>public carrier accepts the goods from the seller.  </a:t>
            </a:r>
          </a:p>
          <a:p>
            <a:pPr lvl="1">
              <a:lnSpc>
                <a:spcPct val="120000"/>
              </a:lnSpc>
              <a:spcBef>
                <a:spcPct val="50000"/>
              </a:spcBef>
              <a:buClr>
                <a:schemeClr val="tx1"/>
              </a:buClr>
              <a:buFont typeface="Wingdings" pitchFamily="2" charset="2"/>
              <a:buAutoNum type="alphaLcPeriod"/>
            </a:pPr>
            <a:r>
              <a:rPr lang="en-US" altLang="en-US" sz="2300" b="0" i="0" dirty="0">
                <a:solidFill>
                  <a:schemeClr val="tx1"/>
                </a:solidFill>
                <a:latin typeface="Liberation Sans" panose="020B0604020202020204" pitchFamily="34" charset="0"/>
                <a:cs typeface="Times New Roman" pitchFamily="18" charset="0"/>
              </a:rPr>
              <a:t>goods reach the buyer.  </a:t>
            </a:r>
          </a:p>
          <a:p>
            <a:pPr lvl="1">
              <a:lnSpc>
                <a:spcPct val="120000"/>
              </a:lnSpc>
              <a:spcBef>
                <a:spcPct val="50000"/>
              </a:spcBef>
              <a:buClr>
                <a:schemeClr val="tx1"/>
              </a:buClr>
              <a:buFont typeface="Wingdings" pitchFamily="2" charset="2"/>
              <a:buAutoNum type="alphaLcPeriod"/>
            </a:pPr>
            <a:r>
              <a:rPr lang="en-US" altLang="en-US" sz="2300" b="0" i="0" dirty="0">
                <a:solidFill>
                  <a:schemeClr val="tx1"/>
                </a:solidFill>
                <a:latin typeface="Liberation Sans" panose="020B0604020202020204" pitchFamily="34" charset="0"/>
                <a:cs typeface="Times New Roman" pitchFamily="18" charset="0"/>
              </a:rPr>
              <a:t>terms of sale are FOB destination.  </a:t>
            </a:r>
          </a:p>
          <a:p>
            <a:pPr lvl="1">
              <a:lnSpc>
                <a:spcPct val="120000"/>
              </a:lnSpc>
              <a:spcBef>
                <a:spcPct val="50000"/>
              </a:spcBef>
              <a:buClr>
                <a:schemeClr val="tx1"/>
              </a:buClr>
              <a:buFont typeface="Wingdings" pitchFamily="2" charset="2"/>
              <a:buAutoNum type="alphaLcPeriod"/>
            </a:pPr>
            <a:r>
              <a:rPr lang="en-US" altLang="en-US" sz="2300" b="0" i="0" dirty="0">
                <a:solidFill>
                  <a:schemeClr val="tx1"/>
                </a:solidFill>
                <a:latin typeface="Liberation Sans" panose="020B0604020202020204" pitchFamily="34" charset="0"/>
                <a:cs typeface="Times New Roman" pitchFamily="18" charset="0"/>
              </a:rPr>
              <a:t>terms of sale are FOB shipping point.</a:t>
            </a:r>
          </a:p>
        </p:txBody>
      </p:sp>
      <p:sp>
        <p:nvSpPr>
          <p:cNvPr id="16387" name="Text Box 9"/>
          <p:cNvSpPr txBox="1">
            <a:spLocks noChangeArrowheads="1"/>
          </p:cNvSpPr>
          <p:nvPr/>
        </p:nvSpPr>
        <p:spPr bwMode="auto">
          <a:xfrm>
            <a:off x="533400" y="1295400"/>
            <a:ext cx="68437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spcBef>
                <a:spcPct val="30000"/>
              </a:spcBef>
              <a:spcAft>
                <a:spcPct val="20000"/>
              </a:spcAft>
              <a:buSzPct val="80000"/>
            </a:pPr>
            <a:r>
              <a:rPr lang="en-US" altLang="en-US" sz="3000" i="0" dirty="0" smtClean="0">
                <a:solidFill>
                  <a:srgbClr val="CC0000"/>
                </a:solidFill>
                <a:latin typeface="Liberation Sans" panose="020B0604020202020204" pitchFamily="34" charset="0"/>
              </a:rPr>
              <a:t>Question</a:t>
            </a:r>
            <a:endParaRPr lang="en-US" altLang="en-US" sz="3000" i="0" dirty="0">
              <a:solidFill>
                <a:srgbClr val="CC0000"/>
              </a:solidFill>
              <a:latin typeface="Liberation Sans" panose="020B0604020202020204" pitchFamily="34" charset="0"/>
            </a:endParaRPr>
          </a:p>
        </p:txBody>
      </p:sp>
      <p:sp>
        <p:nvSpPr>
          <p:cNvPr id="16389"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639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1</a:t>
            </a:r>
          </a:p>
        </p:txBody>
      </p:sp>
      <p:sp>
        <p:nvSpPr>
          <p:cNvPr id="10" name="Notched Right Arrow 9"/>
          <p:cNvSpPr/>
          <p:nvPr/>
        </p:nvSpPr>
        <p:spPr bwMode="auto">
          <a:xfrm>
            <a:off x="180109" y="4751696"/>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endParaRPr lang="en-US" altLang="en-US" dirty="0">
              <a:latin typeface="Liberation Sans" panose="020B0604020202020204" pitchFamily="34" charset="0"/>
            </a:endParaRPr>
          </a:p>
        </p:txBody>
      </p:sp>
      <p:sp>
        <p:nvSpPr>
          <p:cNvPr id="8"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r>
              <a:rPr lang="en-US" altLang="en-US" sz="3200" i="0" dirty="0">
                <a:solidFill>
                  <a:srgbClr val="CC0000"/>
                </a:solidFill>
                <a:latin typeface="Liberation Sans" panose="020B0604020202020204" pitchFamily="34" charset="0"/>
              </a:rPr>
              <a:t>Determining </a:t>
            </a:r>
            <a:r>
              <a:rPr lang="en-US" altLang="en-US" sz="3200" i="0" dirty="0" smtClean="0">
                <a:solidFill>
                  <a:srgbClr val="CC0000"/>
                </a:solidFill>
                <a:latin typeface="Liberation Sans" panose="020B0604020202020204" pitchFamily="34" charset="0"/>
              </a:rPr>
              <a:t>Ownership of Goods</a:t>
            </a:r>
            <a:endParaRPr lang="en-US" altLang="en-US" sz="3200" i="0" dirty="0">
              <a:solidFill>
                <a:srgbClr val="CC0000"/>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33400" y="1295400"/>
            <a:ext cx="8153400" cy="2536079"/>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square">
            <a:spAutoFit/>
          </a:bodyPr>
          <a:lstStyle>
            <a:lvl1pPr marL="228600" indent="-2286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spcBef>
                <a:spcPct val="50000"/>
              </a:spcBef>
              <a:buSzPct val="80000"/>
            </a:pPr>
            <a:r>
              <a:rPr lang="en-US" altLang="en-US" sz="2600" i="0" dirty="0" smtClean="0">
                <a:solidFill>
                  <a:srgbClr val="000000"/>
                </a:solidFill>
                <a:latin typeface="Liberation Sans" panose="020B0604020202020204" pitchFamily="34" charset="0"/>
              </a:rPr>
              <a:t>CONSIGNED GOODS</a:t>
            </a:r>
          </a:p>
          <a:p>
            <a:pPr marL="0" indent="0">
              <a:lnSpc>
                <a:spcPct val="120000"/>
              </a:lnSpc>
              <a:spcBef>
                <a:spcPct val="50000"/>
              </a:spcBef>
              <a:buSzPct val="80000"/>
            </a:pPr>
            <a:r>
              <a:rPr lang="en-US" altLang="en-US" sz="2100" b="0" i="0" dirty="0" smtClean="0">
                <a:solidFill>
                  <a:srgbClr val="000000"/>
                </a:solidFill>
                <a:latin typeface="Liberation Sans" panose="020B0604020202020204" pitchFamily="34" charset="0"/>
              </a:rPr>
              <a:t>To </a:t>
            </a:r>
            <a:r>
              <a:rPr lang="en-US" altLang="en-US" sz="2200" b="0" i="0" dirty="0">
                <a:solidFill>
                  <a:srgbClr val="000000"/>
                </a:solidFill>
                <a:latin typeface="Liberation Sans" panose="020B0604020202020204" pitchFamily="34" charset="0"/>
              </a:rPr>
              <a:t>hold the goods of other parties and try to sell the goods for them for a fee, but without taking ownership of the goods.</a:t>
            </a:r>
          </a:p>
          <a:p>
            <a:pPr marL="0" indent="0">
              <a:lnSpc>
                <a:spcPct val="120000"/>
              </a:lnSpc>
              <a:spcBef>
                <a:spcPct val="50000"/>
              </a:spcBef>
              <a:buSzPct val="80000"/>
            </a:pPr>
            <a:r>
              <a:rPr lang="en-US" altLang="en-US" sz="2200" b="0" i="0" dirty="0" smtClean="0">
                <a:solidFill>
                  <a:srgbClr val="000000"/>
                </a:solidFill>
                <a:latin typeface="Liberation Sans" panose="020B0604020202020204" pitchFamily="34" charset="0"/>
              </a:rPr>
              <a:t>Many </a:t>
            </a:r>
            <a:r>
              <a:rPr lang="en-US" altLang="en-US" sz="2200" b="0" i="0" dirty="0">
                <a:solidFill>
                  <a:srgbClr val="000000"/>
                </a:solidFill>
                <a:latin typeface="Liberation Sans" panose="020B0604020202020204" pitchFamily="34" charset="0"/>
              </a:rPr>
              <a:t>car, boat, and antique dealers sell goods on consignment, why? </a:t>
            </a:r>
          </a:p>
        </p:txBody>
      </p:sp>
      <p:sp>
        <p:nvSpPr>
          <p:cNvPr id="17413"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741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1</a:t>
            </a:r>
          </a:p>
        </p:txBody>
      </p:sp>
      <p:sp>
        <p:nvSpPr>
          <p:cNvPr id="7"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r>
              <a:rPr lang="en-US" altLang="en-US" sz="3200" i="0" dirty="0">
                <a:solidFill>
                  <a:srgbClr val="CC0000"/>
                </a:solidFill>
                <a:latin typeface="Liberation Sans" panose="020B0604020202020204" pitchFamily="34" charset="0"/>
              </a:rPr>
              <a:t>Determining </a:t>
            </a:r>
            <a:r>
              <a:rPr lang="en-US" altLang="en-US" sz="3200" i="0" dirty="0" smtClean="0">
                <a:solidFill>
                  <a:srgbClr val="CC0000"/>
                </a:solidFill>
                <a:latin typeface="Liberation Sans" panose="020B0604020202020204" pitchFamily="34" charset="0"/>
              </a:rPr>
              <a:t>Ownership of Goods</a:t>
            </a:r>
            <a:endParaRPr lang="en-US" altLang="en-US" sz="3200" i="0" dirty="0">
              <a:solidFill>
                <a:srgbClr val="CC0000"/>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85" name="Rectangle 9"/>
          <p:cNvSpPr>
            <a:spLocks noChangeArrowheads="1"/>
          </p:cNvSpPr>
          <p:nvPr/>
        </p:nvSpPr>
        <p:spPr bwMode="auto">
          <a:xfrm>
            <a:off x="457200" y="5215584"/>
            <a:ext cx="8229600" cy="12557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b="1" i="0" dirty="0">
                <a:solidFill>
                  <a:schemeClr val="tx1"/>
                </a:solidFill>
                <a:latin typeface="Liberation Sans" panose="020B0604020202020204" pitchFamily="34" charset="0"/>
              </a:rPr>
              <a:t>The Missing </a:t>
            </a:r>
            <a:r>
              <a:rPr lang="en-US" altLang="en-US" sz="1800" b="1" i="0" dirty="0" smtClean="0">
                <a:solidFill>
                  <a:schemeClr val="tx1"/>
                </a:solidFill>
                <a:latin typeface="Liberation Sans" panose="020B0604020202020204" pitchFamily="34" charset="0"/>
              </a:rPr>
              <a:t>Control</a:t>
            </a:r>
            <a:endParaRPr lang="en-US" altLang="en-US" sz="1800" b="1" i="0" dirty="0">
              <a:solidFill>
                <a:schemeClr val="tx1"/>
              </a:solidFill>
              <a:latin typeface="Liberation Sans" panose="020B0604020202020204" pitchFamily="34" charset="0"/>
            </a:endParaRPr>
          </a:p>
          <a:p>
            <a:pPr algn="just">
              <a:spcBef>
                <a:spcPct val="20000"/>
              </a:spcBef>
            </a:pPr>
            <a:r>
              <a:rPr lang="en-US" sz="1800" dirty="0" smtClean="0">
                <a:solidFill>
                  <a:schemeClr val="tx1"/>
                </a:solidFill>
                <a:latin typeface="Liberation Sans" panose="020B0604020202020204" pitchFamily="34" charset="0"/>
              </a:rPr>
              <a:t>Independent </a:t>
            </a:r>
            <a:r>
              <a:rPr lang="en-US" sz="1800" dirty="0">
                <a:solidFill>
                  <a:schemeClr val="tx1"/>
                </a:solidFill>
                <a:latin typeface="Liberation Sans" panose="020B0604020202020204" pitchFamily="34" charset="0"/>
              </a:rPr>
              <a:t>internal </a:t>
            </a:r>
            <a:r>
              <a:rPr lang="en-US" sz="1800" dirty="0" smtClean="0">
                <a:solidFill>
                  <a:schemeClr val="tx1"/>
                </a:solidFill>
                <a:latin typeface="Liberation Sans" panose="020B0604020202020204" pitchFamily="34" charset="0"/>
              </a:rPr>
              <a:t>verification</a:t>
            </a:r>
            <a:r>
              <a:rPr lang="en-US" sz="1800" dirty="0">
                <a:solidFill>
                  <a:schemeClr val="tx1"/>
                </a:solidFill>
                <a:latin typeface="Liberation Sans" panose="020B0604020202020204" pitchFamily="34" charset="0"/>
              </a:rPr>
              <a:t>. </a:t>
            </a:r>
            <a:r>
              <a:rPr lang="en-US" sz="1800" b="0" i="0" dirty="0">
                <a:solidFill>
                  <a:schemeClr val="tx1"/>
                </a:solidFill>
                <a:latin typeface="Liberation Sans" panose="020B0604020202020204" pitchFamily="34" charset="0"/>
              </a:rPr>
              <a:t>The </a:t>
            </a:r>
            <a:r>
              <a:rPr lang="en-US" sz="1800" b="0" i="0" dirty="0" smtClean="0">
                <a:solidFill>
                  <a:schemeClr val="tx1"/>
                </a:solidFill>
                <a:latin typeface="Liberation Sans" panose="020B0604020202020204" pitchFamily="34" charset="0"/>
              </a:rPr>
              <a:t>inventory records should have been spot-checked periodically</a:t>
            </a:r>
            <a:r>
              <a:rPr lang="en-US" sz="1800" b="0" i="0" dirty="0">
                <a:solidFill>
                  <a:schemeClr val="tx1"/>
                </a:solidFill>
                <a:latin typeface="Liberation Sans" panose="020B0604020202020204" pitchFamily="34" charset="0"/>
              </a:rPr>
              <a:t>, verifying that the number of units </a:t>
            </a:r>
            <a:r>
              <a:rPr lang="en-US" sz="1800" b="0" i="0" dirty="0" smtClean="0">
                <a:solidFill>
                  <a:schemeClr val="tx1"/>
                </a:solidFill>
                <a:latin typeface="Liberation Sans" panose="020B0604020202020204" pitchFamily="34" charset="0"/>
              </a:rPr>
              <a:t>agreed with </a:t>
            </a:r>
            <a:r>
              <a:rPr lang="en-US" sz="1800" b="0" i="0" dirty="0">
                <a:solidFill>
                  <a:schemeClr val="tx1"/>
                </a:solidFill>
                <a:latin typeface="Liberation Sans" panose="020B0604020202020204" pitchFamily="34" charset="0"/>
              </a:rPr>
              <a:t>the amount on hand and that the unit costs agreed with vendor price sheets.</a:t>
            </a:r>
            <a:endParaRPr lang="en-US" altLang="en-US" sz="1800" b="0" i="0" dirty="0">
              <a:solidFill>
                <a:schemeClr val="tx1"/>
              </a:solidFill>
              <a:latin typeface="Liberation Sans" panose="020B0604020202020204" pitchFamily="34" charset="0"/>
            </a:endParaRPr>
          </a:p>
        </p:txBody>
      </p:sp>
      <p:sp>
        <p:nvSpPr>
          <p:cNvPr id="843782" name="Rectangle 6"/>
          <p:cNvSpPr>
            <a:spLocks noChangeArrowheads="1"/>
          </p:cNvSpPr>
          <p:nvPr/>
        </p:nvSpPr>
        <p:spPr bwMode="auto">
          <a:xfrm>
            <a:off x="381000" y="310993"/>
            <a:ext cx="8410575" cy="411162"/>
          </a:xfrm>
          <a:prstGeom prst="rect">
            <a:avLst/>
          </a:prstGeom>
          <a:solidFill>
            <a:srgbClr val="CC0000"/>
          </a:solidFill>
          <a:ln w="12700" cap="sq">
            <a:solidFill>
              <a:schemeClr val="tx1"/>
            </a:solidFill>
            <a:miter lim="800000"/>
            <a:headEnd type="none" w="sm" len="sm"/>
            <a:tailEnd type="none" w="sm" len="sm"/>
          </a:ln>
          <a:effectLst/>
          <a:extLst/>
        </p:spPr>
        <p:txBody>
          <a:bodyPr wrap="none" anchor="ctr"/>
          <a:lstStyle/>
          <a:p>
            <a:pPr algn="ctr"/>
            <a:r>
              <a:rPr lang="en-US" altLang="en-US" sz="1800" b="1" i="0" dirty="0">
                <a:solidFill>
                  <a:schemeClr val="bg1"/>
                </a:solidFill>
                <a:latin typeface="Liberation Sans" panose="020B0604020202020204" pitchFamily="34" charset="0"/>
              </a:rPr>
              <a:t>ANATOMY OF A FRAUD</a:t>
            </a:r>
          </a:p>
        </p:txBody>
      </p:sp>
      <p:sp>
        <p:nvSpPr>
          <p:cNvPr id="843783" name="Rectangle 7"/>
          <p:cNvSpPr>
            <a:spLocks noChangeArrowheads="1"/>
          </p:cNvSpPr>
          <p:nvPr/>
        </p:nvSpPr>
        <p:spPr bwMode="auto">
          <a:xfrm>
            <a:off x="457200" y="803449"/>
            <a:ext cx="8229600" cy="397031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1800" b="0" i="0" dirty="0" smtClean="0">
                <a:solidFill>
                  <a:schemeClr val="tx1"/>
                </a:solidFill>
                <a:latin typeface="Liberation Sans" panose="020B0604020202020204" pitchFamily="34" charset="0"/>
              </a:rPr>
              <a:t>Ted </a:t>
            </a:r>
            <a:r>
              <a:rPr lang="en-US" sz="1800" b="0" i="0" dirty="0">
                <a:solidFill>
                  <a:schemeClr val="tx1"/>
                </a:solidFill>
                <a:latin typeface="Liberation Sans" panose="020B0604020202020204" pitchFamily="34" charset="0"/>
              </a:rPr>
              <a:t>Nickerson, CEO of clock manufacturer Dally Industries, was feared by all of </a:t>
            </a:r>
            <a:r>
              <a:rPr lang="en-US" sz="1800" b="0" i="0" dirty="0" smtClean="0">
                <a:solidFill>
                  <a:schemeClr val="tx1"/>
                </a:solidFill>
                <a:latin typeface="Liberation Sans" panose="020B0604020202020204" pitchFamily="34" charset="0"/>
              </a:rPr>
              <a:t>his employees</a:t>
            </a:r>
            <a:r>
              <a:rPr lang="en-US" sz="1800" b="0" i="0" dirty="0">
                <a:solidFill>
                  <a:schemeClr val="tx1"/>
                </a:solidFill>
                <a:latin typeface="Liberation Sans" panose="020B0604020202020204" pitchFamily="34" charset="0"/>
              </a:rPr>
              <a:t>. Ted also had expensive tastes. To support this habit, Ted took out </a:t>
            </a:r>
            <a:r>
              <a:rPr lang="en-US" sz="1800" b="0" i="0" dirty="0" smtClean="0">
                <a:solidFill>
                  <a:schemeClr val="tx1"/>
                </a:solidFill>
                <a:latin typeface="Liberation Sans" panose="020B0604020202020204" pitchFamily="34" charset="0"/>
              </a:rPr>
              <a:t>large loans</a:t>
            </a:r>
            <a:r>
              <a:rPr lang="en-US" sz="1800" b="0" i="0" dirty="0">
                <a:solidFill>
                  <a:schemeClr val="tx1"/>
                </a:solidFill>
                <a:latin typeface="Liberation Sans" panose="020B0604020202020204" pitchFamily="34" charset="0"/>
              </a:rPr>
              <a:t>, which he collateralized with his ordinary shares of Dally Industries. If the </a:t>
            </a:r>
            <a:r>
              <a:rPr lang="en-US" sz="1800" b="0" i="0" dirty="0" smtClean="0">
                <a:solidFill>
                  <a:schemeClr val="tx1"/>
                </a:solidFill>
                <a:latin typeface="Liberation Sans" panose="020B0604020202020204" pitchFamily="34" charset="0"/>
              </a:rPr>
              <a:t>price of </a:t>
            </a:r>
            <a:r>
              <a:rPr lang="en-US" sz="1800" b="0" i="0" dirty="0">
                <a:solidFill>
                  <a:schemeClr val="tx1"/>
                </a:solidFill>
                <a:latin typeface="Liberation Sans" panose="020B0604020202020204" pitchFamily="34" charset="0"/>
              </a:rPr>
              <a:t>Dally’s shares fell, he was required to provide the bank with more ordinary shares</a:t>
            </a:r>
            <a:r>
              <a:rPr lang="en-US" sz="1800" b="0" i="0" dirty="0" smtClean="0">
                <a:solidFill>
                  <a:schemeClr val="tx1"/>
                </a:solidFill>
                <a:latin typeface="Liberation Sans" panose="020B0604020202020204" pitchFamily="34" charset="0"/>
              </a:rPr>
              <a:t>. To </a:t>
            </a:r>
            <a:r>
              <a:rPr lang="en-US" sz="1800" b="0" i="0" dirty="0">
                <a:solidFill>
                  <a:schemeClr val="tx1"/>
                </a:solidFill>
                <a:latin typeface="Liberation Sans" panose="020B0604020202020204" pitchFamily="34" charset="0"/>
              </a:rPr>
              <a:t>achieve target net income </a:t>
            </a:r>
            <a:r>
              <a:rPr lang="en-US" sz="1800" b="0" i="0" dirty="0" smtClean="0">
                <a:solidFill>
                  <a:schemeClr val="tx1"/>
                </a:solidFill>
                <a:latin typeface="Liberation Sans" panose="020B0604020202020204" pitchFamily="34" charset="0"/>
              </a:rPr>
              <a:t>figures </a:t>
            </a:r>
            <a:r>
              <a:rPr lang="en-US" sz="1800" b="0" i="0" dirty="0">
                <a:solidFill>
                  <a:schemeClr val="tx1"/>
                </a:solidFill>
                <a:latin typeface="Liberation Sans" panose="020B0604020202020204" pitchFamily="34" charset="0"/>
              </a:rPr>
              <a:t>and thus maintain the share price, Ted </a:t>
            </a:r>
            <a:r>
              <a:rPr lang="en-US" sz="1800" b="0" i="0" dirty="0" smtClean="0">
                <a:solidFill>
                  <a:schemeClr val="tx1"/>
                </a:solidFill>
                <a:latin typeface="Liberation Sans" panose="020B0604020202020204" pitchFamily="34" charset="0"/>
              </a:rPr>
              <a:t>coerced employees </a:t>
            </a:r>
            <a:r>
              <a:rPr lang="en-US" sz="1800" b="0" i="0" dirty="0">
                <a:solidFill>
                  <a:schemeClr val="tx1"/>
                </a:solidFill>
                <a:latin typeface="Liberation Sans" panose="020B0604020202020204" pitchFamily="34" charset="0"/>
              </a:rPr>
              <a:t>in the company to alter inventory </a:t>
            </a:r>
            <a:r>
              <a:rPr lang="en-US" sz="1800" b="0" i="0" dirty="0" smtClean="0">
                <a:solidFill>
                  <a:schemeClr val="tx1"/>
                </a:solidFill>
                <a:latin typeface="Liberation Sans" panose="020B0604020202020204" pitchFamily="34" charset="0"/>
              </a:rPr>
              <a:t>figures</a:t>
            </a:r>
            <a:r>
              <a:rPr lang="en-US" sz="1800" b="0" i="0" dirty="0">
                <a:solidFill>
                  <a:schemeClr val="tx1"/>
                </a:solidFill>
                <a:latin typeface="Liberation Sans" panose="020B0604020202020204" pitchFamily="34" charset="0"/>
              </a:rPr>
              <a:t>. Inventory quantities were </a:t>
            </a:r>
            <a:r>
              <a:rPr lang="en-US" sz="1800" b="0" i="0" dirty="0" smtClean="0">
                <a:solidFill>
                  <a:schemeClr val="tx1"/>
                </a:solidFill>
                <a:latin typeface="Liberation Sans" panose="020B0604020202020204" pitchFamily="34" charset="0"/>
              </a:rPr>
              <a:t>manipulated by </a:t>
            </a:r>
            <a:r>
              <a:rPr lang="en-US" sz="1800" b="0" i="0" dirty="0">
                <a:solidFill>
                  <a:schemeClr val="tx1"/>
                </a:solidFill>
                <a:latin typeface="Liberation Sans" panose="020B0604020202020204" pitchFamily="34" charset="0"/>
              </a:rPr>
              <a:t>changing the amounts on inventory control tags after the </a:t>
            </a:r>
            <a:r>
              <a:rPr lang="en-US" sz="1800" b="0" i="0" dirty="0" smtClean="0">
                <a:solidFill>
                  <a:schemeClr val="tx1"/>
                </a:solidFill>
                <a:latin typeface="Liberation Sans" panose="020B0604020202020204" pitchFamily="34" charset="0"/>
              </a:rPr>
              <a:t>year-end physical </a:t>
            </a:r>
            <a:r>
              <a:rPr lang="en-US" sz="1800" b="0" i="0" dirty="0">
                <a:solidFill>
                  <a:schemeClr val="tx1"/>
                </a:solidFill>
                <a:latin typeface="Liberation Sans" panose="020B0604020202020204" pitchFamily="34" charset="0"/>
              </a:rPr>
              <a:t>inventory count. For example, if a tag said there were 20 units of a </a:t>
            </a:r>
            <a:r>
              <a:rPr lang="en-US" sz="1800" b="0" i="0" dirty="0" smtClean="0">
                <a:solidFill>
                  <a:schemeClr val="tx1"/>
                </a:solidFill>
                <a:latin typeface="Liberation Sans" panose="020B0604020202020204" pitchFamily="34" charset="0"/>
              </a:rPr>
              <a:t>particular item</a:t>
            </a:r>
            <a:r>
              <a:rPr lang="en-US" sz="1800" b="0" i="0" dirty="0">
                <a:solidFill>
                  <a:schemeClr val="tx1"/>
                </a:solidFill>
                <a:latin typeface="Liberation Sans" panose="020B0604020202020204" pitchFamily="34" charset="0"/>
              </a:rPr>
              <a:t>, the tag was changed to 220. Similarly, the unit costs that were used to </a:t>
            </a:r>
            <a:r>
              <a:rPr lang="en-US" sz="1800" b="0" i="0" dirty="0" smtClean="0">
                <a:solidFill>
                  <a:schemeClr val="tx1"/>
                </a:solidFill>
                <a:latin typeface="Liberation Sans" panose="020B0604020202020204" pitchFamily="34" charset="0"/>
              </a:rPr>
              <a:t>determine the </a:t>
            </a:r>
            <a:r>
              <a:rPr lang="en-US" sz="1800" b="0" i="0" dirty="0">
                <a:solidFill>
                  <a:schemeClr val="tx1"/>
                </a:solidFill>
                <a:latin typeface="Liberation Sans" panose="020B0604020202020204" pitchFamily="34" charset="0"/>
              </a:rPr>
              <a:t>value of ending inventory were increased from, for example, $125 per </a:t>
            </a:r>
            <a:r>
              <a:rPr lang="en-US" sz="1800" b="0" i="0" dirty="0" smtClean="0">
                <a:solidFill>
                  <a:schemeClr val="tx1"/>
                </a:solidFill>
                <a:latin typeface="Liberation Sans" panose="020B0604020202020204" pitchFamily="34" charset="0"/>
              </a:rPr>
              <a:t>unit to </a:t>
            </a:r>
            <a:r>
              <a:rPr lang="en-US" sz="1800" b="0" i="0" dirty="0">
                <a:solidFill>
                  <a:schemeClr val="tx1"/>
                </a:solidFill>
                <a:latin typeface="Liberation Sans" panose="020B0604020202020204" pitchFamily="34" charset="0"/>
              </a:rPr>
              <a:t>$1,250. Both of these fraudulent changes had the effect of increasing the </a:t>
            </a:r>
            <a:r>
              <a:rPr lang="en-US" sz="1800" b="0" i="0" dirty="0" smtClean="0">
                <a:solidFill>
                  <a:schemeClr val="tx1"/>
                </a:solidFill>
                <a:latin typeface="Liberation Sans" panose="020B0604020202020204" pitchFamily="34" charset="0"/>
              </a:rPr>
              <a:t>amount of </a:t>
            </a:r>
            <a:r>
              <a:rPr lang="en-US" sz="1800" b="0" i="0" dirty="0">
                <a:solidFill>
                  <a:schemeClr val="tx1"/>
                </a:solidFill>
                <a:latin typeface="Liberation Sans" panose="020B0604020202020204" pitchFamily="34" charset="0"/>
              </a:rPr>
              <a:t>reported ending inventory. This reduced cost of goods sold and increased </a:t>
            </a:r>
            <a:r>
              <a:rPr lang="en-US" sz="1800" b="0" i="0" dirty="0" smtClean="0">
                <a:solidFill>
                  <a:schemeClr val="tx1"/>
                </a:solidFill>
                <a:latin typeface="Liberation Sans" panose="020B0604020202020204" pitchFamily="34" charset="0"/>
              </a:rPr>
              <a:t>net income</a:t>
            </a:r>
            <a:r>
              <a:rPr lang="en-US" sz="1800" b="0" i="0" dirty="0">
                <a:solidFill>
                  <a:schemeClr val="tx1"/>
                </a:solidFill>
                <a:latin typeface="Liberation Sans" panose="020B0604020202020204" pitchFamily="34" charset="0"/>
              </a:rPr>
              <a:t>.</a:t>
            </a:r>
            <a:endParaRPr lang="en-US" altLang="en-US" sz="1800" b="0" i="0" dirty="0">
              <a:solidFill>
                <a:schemeClr val="tx1"/>
              </a:solidFill>
              <a:latin typeface="Liberation Sans" panose="020B0604020202020204" pitchFamily="34" charset="0"/>
            </a:endParaRPr>
          </a:p>
        </p:txBody>
      </p:sp>
      <p:sp>
        <p:nvSpPr>
          <p:cNvPr id="2" name="Rectangle 1"/>
          <p:cNvSpPr/>
          <p:nvPr/>
        </p:nvSpPr>
        <p:spPr bwMode="auto">
          <a:xfrm>
            <a:off x="381000" y="5584208"/>
            <a:ext cx="8410575" cy="8382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843784" name="Rectangle 8"/>
          <p:cNvSpPr>
            <a:spLocks noChangeArrowheads="1"/>
          </p:cNvSpPr>
          <p:nvPr/>
        </p:nvSpPr>
        <p:spPr bwMode="auto">
          <a:xfrm>
            <a:off x="381000" y="4765849"/>
            <a:ext cx="8410575" cy="411163"/>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lvl1pPr marL="1143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en-US" altLang="en-US" sz="1800" b="1" i="0" dirty="0">
                <a:solidFill>
                  <a:schemeClr val="bg1"/>
                </a:solidFill>
                <a:effectLst>
                  <a:outerShdw blurRad="38100" dist="38100" dir="2700000" algn="tl">
                    <a:srgbClr val="000000">
                      <a:alpha val="43137"/>
                    </a:srgbClr>
                  </a:outerShdw>
                </a:effectLst>
                <a:latin typeface="Liberation Sans" panose="020B0604020202020204" pitchFamily="34" charset="0"/>
              </a:rPr>
              <a:t>Total take: </a:t>
            </a:r>
            <a:r>
              <a:rPr lang="en-US" altLang="en-US" sz="1800" b="1" i="0" dirty="0" smtClean="0">
                <a:solidFill>
                  <a:schemeClr val="bg1"/>
                </a:solidFill>
                <a:effectLst>
                  <a:outerShdw blurRad="38100" dist="38100" dir="2700000" algn="tl">
                    <a:srgbClr val="000000">
                      <a:alpha val="43137"/>
                    </a:srgbClr>
                  </a:outerShdw>
                </a:effectLst>
                <a:latin typeface="Liberation Sans" panose="020B0604020202020204" pitchFamily="34" charset="0"/>
              </a:rPr>
              <a:t>$245,000</a:t>
            </a:r>
            <a:endParaRPr lang="en-US" altLang="en-US" sz="1800" b="1" i="0"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sp>
        <p:nvSpPr>
          <p:cNvPr id="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1</a:t>
            </a:r>
          </a:p>
        </p:txBody>
      </p:sp>
    </p:spTree>
    <p:extLst>
      <p:ext uri="{BB962C8B-B14F-4D97-AF65-F5344CB8AC3E}">
        <p14:creationId xmlns:p14="http://schemas.microsoft.com/office/powerpoint/2010/main" val="1913962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305" name="Text Box 17"/>
          <p:cNvSpPr txBox="1">
            <a:spLocks noChangeArrowheads="1"/>
          </p:cNvSpPr>
          <p:nvPr/>
        </p:nvSpPr>
        <p:spPr bwMode="auto">
          <a:xfrm>
            <a:off x="457200" y="4634881"/>
            <a:ext cx="8305800" cy="163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tabLst>
                <a:tab pos="342900" algn="l"/>
                <a:tab pos="1943100" algn="l"/>
              </a:tabLst>
              <a:defRPr sz="2800" b="1" i="1">
                <a:solidFill>
                  <a:srgbClr val="BC0000"/>
                </a:solidFill>
                <a:latin typeface="Comic Sans MS" pitchFamily="66" charset="0"/>
              </a:defRPr>
            </a:lvl1pPr>
            <a:lvl2pPr marL="742950" indent="-285750">
              <a:tabLst>
                <a:tab pos="342900" algn="l"/>
                <a:tab pos="1943100" algn="l"/>
              </a:tabLst>
              <a:defRPr sz="2800" b="1" i="1">
                <a:solidFill>
                  <a:srgbClr val="BC0000"/>
                </a:solidFill>
                <a:latin typeface="Comic Sans MS" pitchFamily="66" charset="0"/>
              </a:defRPr>
            </a:lvl2pPr>
            <a:lvl3pPr marL="1143000" indent="-228600">
              <a:tabLst>
                <a:tab pos="342900" algn="l"/>
                <a:tab pos="1943100" algn="l"/>
              </a:tabLst>
              <a:defRPr sz="2800" b="1" i="1">
                <a:solidFill>
                  <a:srgbClr val="BC0000"/>
                </a:solidFill>
                <a:latin typeface="Comic Sans MS" pitchFamily="66" charset="0"/>
              </a:defRPr>
            </a:lvl3pPr>
            <a:lvl4pPr marL="1600200" indent="-228600">
              <a:tabLst>
                <a:tab pos="342900" algn="l"/>
                <a:tab pos="1943100" algn="l"/>
              </a:tabLst>
              <a:defRPr sz="2800" b="1" i="1">
                <a:solidFill>
                  <a:srgbClr val="BC0000"/>
                </a:solidFill>
                <a:latin typeface="Comic Sans MS" pitchFamily="66" charset="0"/>
              </a:defRPr>
            </a:lvl4pPr>
            <a:lvl5pPr marL="2057400" indent="-228600">
              <a:tabLst>
                <a:tab pos="342900" algn="l"/>
                <a:tab pos="1943100" algn="l"/>
              </a:tabLst>
              <a:defRPr sz="2800" b="1" i="1">
                <a:solidFill>
                  <a:srgbClr val="BC0000"/>
                </a:solidFill>
                <a:latin typeface="Comic Sans MS" pitchFamily="66" charset="0"/>
              </a:defRPr>
            </a:lvl5pPr>
            <a:lvl6pPr marL="2514600" indent="-228600" eaLnBrk="0" fontAlgn="base" hangingPunct="0">
              <a:spcBef>
                <a:spcPct val="0"/>
              </a:spcBef>
              <a:spcAft>
                <a:spcPct val="0"/>
              </a:spcAft>
              <a:tabLst>
                <a:tab pos="342900" algn="l"/>
                <a:tab pos="1943100" algn="l"/>
              </a:tabLst>
              <a:defRPr sz="2800" b="1" i="1">
                <a:solidFill>
                  <a:srgbClr val="BC0000"/>
                </a:solidFill>
                <a:latin typeface="Comic Sans MS" pitchFamily="66" charset="0"/>
              </a:defRPr>
            </a:lvl6pPr>
            <a:lvl7pPr marL="2971800" indent="-228600" eaLnBrk="0" fontAlgn="base" hangingPunct="0">
              <a:spcBef>
                <a:spcPct val="0"/>
              </a:spcBef>
              <a:spcAft>
                <a:spcPct val="0"/>
              </a:spcAft>
              <a:tabLst>
                <a:tab pos="342900" algn="l"/>
                <a:tab pos="1943100" algn="l"/>
              </a:tabLst>
              <a:defRPr sz="2800" b="1" i="1">
                <a:solidFill>
                  <a:srgbClr val="BC0000"/>
                </a:solidFill>
                <a:latin typeface="Comic Sans MS" pitchFamily="66" charset="0"/>
              </a:defRPr>
            </a:lvl7pPr>
            <a:lvl8pPr marL="3429000" indent="-228600" eaLnBrk="0" fontAlgn="base" hangingPunct="0">
              <a:spcBef>
                <a:spcPct val="0"/>
              </a:spcBef>
              <a:spcAft>
                <a:spcPct val="0"/>
              </a:spcAft>
              <a:tabLst>
                <a:tab pos="342900" algn="l"/>
                <a:tab pos="1943100" algn="l"/>
              </a:tabLst>
              <a:defRPr sz="2800" b="1" i="1">
                <a:solidFill>
                  <a:srgbClr val="BC0000"/>
                </a:solidFill>
                <a:latin typeface="Comic Sans MS" pitchFamily="66" charset="0"/>
              </a:defRPr>
            </a:lvl8pPr>
            <a:lvl9pPr marL="3886200" indent="-228600" eaLnBrk="0" fontAlgn="base" hangingPunct="0">
              <a:spcBef>
                <a:spcPct val="0"/>
              </a:spcBef>
              <a:spcAft>
                <a:spcPct val="0"/>
              </a:spcAft>
              <a:tabLst>
                <a:tab pos="342900" algn="l"/>
                <a:tab pos="1943100" algn="l"/>
              </a:tabLst>
              <a:defRPr sz="2800" b="1" i="1">
                <a:solidFill>
                  <a:srgbClr val="BC0000"/>
                </a:solidFill>
                <a:latin typeface="Comic Sans MS" pitchFamily="66" charset="0"/>
              </a:defRPr>
            </a:lvl9pPr>
          </a:lstStyle>
          <a:p>
            <a:pPr>
              <a:lnSpc>
                <a:spcPct val="110000"/>
              </a:lnSpc>
              <a:spcBef>
                <a:spcPct val="20000"/>
              </a:spcBef>
            </a:pPr>
            <a:r>
              <a:rPr lang="en-US" altLang="en-US" sz="1700" b="0" i="0" dirty="0">
                <a:solidFill>
                  <a:schemeClr val="bg2"/>
                </a:solidFill>
                <a:latin typeface="Liberation Sans" panose="020B0604020202020204" pitchFamily="34" charset="0"/>
              </a:rPr>
              <a:t>1.	Goods of </a:t>
            </a:r>
            <a:r>
              <a:rPr lang="en-US" sz="1700" b="0" i="0" dirty="0" smtClean="0">
                <a:solidFill>
                  <a:schemeClr val="tx1"/>
                </a:solidFill>
                <a:latin typeface="Liberation Sans" panose="020B0604020202020204" pitchFamily="34" charset="0"/>
              </a:rPr>
              <a:t>¥</a:t>
            </a:r>
            <a:r>
              <a:rPr lang="en-US" altLang="en-US" sz="1700" b="0" i="0" dirty="0" smtClean="0">
                <a:solidFill>
                  <a:schemeClr val="bg2"/>
                </a:solidFill>
                <a:latin typeface="Liberation Sans" panose="020B0604020202020204" pitchFamily="34" charset="0"/>
              </a:rPr>
              <a:t>15,000 </a:t>
            </a:r>
            <a:r>
              <a:rPr lang="en-US" altLang="en-US" sz="1700" b="0" i="0" dirty="0">
                <a:solidFill>
                  <a:schemeClr val="bg2"/>
                </a:solidFill>
                <a:latin typeface="Liberation Sans" panose="020B0604020202020204" pitchFamily="34" charset="0"/>
              </a:rPr>
              <a:t>held on consignment should be deducted from the inventory 	count.</a:t>
            </a:r>
          </a:p>
          <a:p>
            <a:pPr>
              <a:lnSpc>
                <a:spcPct val="110000"/>
              </a:lnSpc>
              <a:spcBef>
                <a:spcPct val="20000"/>
              </a:spcBef>
            </a:pPr>
            <a:r>
              <a:rPr lang="en-US" altLang="en-US" sz="1700" b="0" i="0" dirty="0">
                <a:solidFill>
                  <a:schemeClr val="bg2"/>
                </a:solidFill>
                <a:latin typeface="Liberation Sans" panose="020B0604020202020204" pitchFamily="34" charset="0"/>
              </a:rPr>
              <a:t>2.	The goods of </a:t>
            </a:r>
            <a:r>
              <a:rPr lang="en-US" sz="1700" b="0" i="0" dirty="0" smtClean="0">
                <a:solidFill>
                  <a:schemeClr val="tx1"/>
                </a:solidFill>
                <a:latin typeface="Liberation Sans" panose="020B0604020202020204" pitchFamily="34" charset="0"/>
              </a:rPr>
              <a:t>¥</a:t>
            </a:r>
            <a:r>
              <a:rPr lang="en-US" altLang="en-US" sz="1700" b="0" i="0" dirty="0" smtClean="0">
                <a:solidFill>
                  <a:schemeClr val="bg2"/>
                </a:solidFill>
                <a:latin typeface="Liberation Sans" panose="020B0604020202020204" pitchFamily="34" charset="0"/>
              </a:rPr>
              <a:t>10,000 </a:t>
            </a:r>
            <a:r>
              <a:rPr lang="en-US" altLang="en-US" sz="1700" b="0" i="0" dirty="0">
                <a:solidFill>
                  <a:schemeClr val="bg2"/>
                </a:solidFill>
                <a:latin typeface="Liberation Sans" panose="020B0604020202020204" pitchFamily="34" charset="0"/>
              </a:rPr>
              <a:t>purchased FOB shipping point should be added to the 	inventory count. </a:t>
            </a:r>
          </a:p>
          <a:p>
            <a:pPr>
              <a:lnSpc>
                <a:spcPct val="110000"/>
              </a:lnSpc>
              <a:spcBef>
                <a:spcPct val="20000"/>
              </a:spcBef>
            </a:pPr>
            <a:r>
              <a:rPr lang="en-US" altLang="en-US" sz="1700" b="0" i="0" dirty="0">
                <a:solidFill>
                  <a:schemeClr val="bg2"/>
                </a:solidFill>
                <a:latin typeface="Liberation Sans" panose="020B0604020202020204" pitchFamily="34" charset="0"/>
              </a:rPr>
              <a:t>3.	Item 3 was treated correctly. </a:t>
            </a:r>
          </a:p>
        </p:txBody>
      </p:sp>
      <p:sp>
        <p:nvSpPr>
          <p:cNvPr id="17411" name="Rectangle 3"/>
          <p:cNvSpPr>
            <a:spLocks noChangeArrowheads="1"/>
          </p:cNvSpPr>
          <p:nvPr/>
        </p:nvSpPr>
        <p:spPr bwMode="auto">
          <a:xfrm>
            <a:off x="457200" y="1274763"/>
            <a:ext cx="8305800" cy="304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p>
            <a:pPr>
              <a:lnSpc>
                <a:spcPct val="115000"/>
              </a:lnSpc>
              <a:spcBef>
                <a:spcPct val="20000"/>
              </a:spcBef>
              <a:tabLst>
                <a:tab pos="342900" algn="l"/>
                <a:tab pos="1943100" algn="l"/>
              </a:tabLst>
              <a:defRPr/>
            </a:pPr>
            <a:r>
              <a:rPr lang="en-US" sz="1700" b="0" i="0" dirty="0" smtClean="0">
                <a:solidFill>
                  <a:schemeClr val="bg2"/>
                </a:solidFill>
                <a:latin typeface="Liberation Sans" panose="020B0604020202020204" pitchFamily="34" charset="0"/>
              </a:rPr>
              <a:t>Deng Yaping </a:t>
            </a:r>
            <a:r>
              <a:rPr lang="en-US" sz="1700" b="0" i="0" dirty="0">
                <a:solidFill>
                  <a:schemeClr val="bg2"/>
                </a:solidFill>
                <a:latin typeface="Liberation Sans" panose="020B0604020202020204" pitchFamily="34" charset="0"/>
              </a:rPr>
              <a:t>Company completed its inventory count. It arrived at a total inventory value of </a:t>
            </a:r>
            <a:r>
              <a:rPr lang="en-US" sz="1700" b="0" i="0" dirty="0" smtClean="0">
                <a:solidFill>
                  <a:schemeClr val="tx1"/>
                </a:solidFill>
                <a:latin typeface="Liberation Sans" panose="020B0604020202020204" pitchFamily="34" charset="0"/>
              </a:rPr>
              <a:t>¥</a:t>
            </a:r>
            <a:r>
              <a:rPr lang="en-US" sz="1700" b="0" i="0" dirty="0" smtClean="0">
                <a:solidFill>
                  <a:schemeClr val="bg2"/>
                </a:solidFill>
                <a:latin typeface="Liberation Sans" panose="020B0604020202020204" pitchFamily="34" charset="0"/>
              </a:rPr>
              <a:t>200,000</a:t>
            </a:r>
            <a:r>
              <a:rPr lang="en-US" sz="1700" b="0" i="0" dirty="0">
                <a:solidFill>
                  <a:schemeClr val="bg2"/>
                </a:solidFill>
                <a:latin typeface="Liberation Sans" panose="020B0604020202020204" pitchFamily="34" charset="0"/>
              </a:rPr>
              <a:t>. You have been given the information listed below. Discuss how this information affects the reported cost of inventory.</a:t>
            </a:r>
          </a:p>
          <a:p>
            <a:pPr marL="341313" indent="-341313">
              <a:lnSpc>
                <a:spcPct val="115000"/>
              </a:lnSpc>
              <a:spcBef>
                <a:spcPct val="20000"/>
              </a:spcBef>
              <a:tabLst>
                <a:tab pos="342900" algn="l"/>
                <a:tab pos="1943100" algn="l"/>
              </a:tabLst>
              <a:defRPr/>
            </a:pPr>
            <a:r>
              <a:rPr lang="en-US" sz="1700" b="0" i="0" dirty="0">
                <a:solidFill>
                  <a:schemeClr val="bg2"/>
                </a:solidFill>
                <a:latin typeface="Liberation Sans" panose="020B0604020202020204" pitchFamily="34" charset="0"/>
              </a:rPr>
              <a:t>1. 	</a:t>
            </a:r>
            <a:r>
              <a:rPr lang="en-US" sz="1700" b="0" i="0" dirty="0" smtClean="0">
                <a:solidFill>
                  <a:schemeClr val="bg2"/>
                </a:solidFill>
                <a:latin typeface="Liberation Sans" panose="020B0604020202020204" pitchFamily="34" charset="0"/>
              </a:rPr>
              <a:t>Deng Yaping </a:t>
            </a:r>
            <a:r>
              <a:rPr lang="en-US" sz="1700" b="0" i="0" dirty="0">
                <a:solidFill>
                  <a:schemeClr val="bg2"/>
                </a:solidFill>
                <a:latin typeface="Liberation Sans" panose="020B0604020202020204" pitchFamily="34" charset="0"/>
              </a:rPr>
              <a:t>included in the inventory goods held on consignment for Falls Co., costing </a:t>
            </a:r>
            <a:r>
              <a:rPr lang="en-US" sz="1700" b="0" i="0" dirty="0" smtClean="0">
                <a:solidFill>
                  <a:schemeClr val="tx1"/>
                </a:solidFill>
                <a:latin typeface="Liberation Sans" panose="020B0604020202020204" pitchFamily="34" charset="0"/>
              </a:rPr>
              <a:t>¥</a:t>
            </a:r>
            <a:r>
              <a:rPr lang="en-US" sz="1700" b="0" i="0" dirty="0" smtClean="0">
                <a:solidFill>
                  <a:schemeClr val="bg2"/>
                </a:solidFill>
                <a:latin typeface="Liberation Sans" panose="020B0604020202020204" pitchFamily="34" charset="0"/>
              </a:rPr>
              <a:t>15,000</a:t>
            </a:r>
            <a:r>
              <a:rPr lang="en-US" sz="1700" b="0" i="0" dirty="0">
                <a:solidFill>
                  <a:schemeClr val="bg2"/>
                </a:solidFill>
                <a:latin typeface="Liberation Sans" panose="020B0604020202020204" pitchFamily="34" charset="0"/>
              </a:rPr>
              <a:t>.</a:t>
            </a:r>
          </a:p>
          <a:p>
            <a:pPr marL="341313" indent="-341313">
              <a:lnSpc>
                <a:spcPct val="115000"/>
              </a:lnSpc>
              <a:spcBef>
                <a:spcPct val="20000"/>
              </a:spcBef>
              <a:tabLst>
                <a:tab pos="342900" algn="l"/>
                <a:tab pos="1943100" algn="l"/>
              </a:tabLst>
              <a:defRPr/>
            </a:pPr>
            <a:r>
              <a:rPr lang="en-US" sz="1700" b="0" i="0" dirty="0">
                <a:solidFill>
                  <a:schemeClr val="bg2"/>
                </a:solidFill>
                <a:latin typeface="Liberation Sans" panose="020B0604020202020204" pitchFamily="34" charset="0"/>
              </a:rPr>
              <a:t>2. 	The company did not include in the count purchased goods of </a:t>
            </a:r>
            <a:r>
              <a:rPr lang="en-US" sz="1700" b="0" i="0" dirty="0" smtClean="0">
                <a:solidFill>
                  <a:schemeClr val="tx1"/>
                </a:solidFill>
                <a:latin typeface="Liberation Sans" panose="020B0604020202020204" pitchFamily="34" charset="0"/>
              </a:rPr>
              <a:t>¥</a:t>
            </a:r>
            <a:r>
              <a:rPr lang="en-US" sz="1700" b="0" i="0" dirty="0" smtClean="0">
                <a:solidFill>
                  <a:schemeClr val="bg2"/>
                </a:solidFill>
                <a:latin typeface="Liberation Sans" panose="020B0604020202020204" pitchFamily="34" charset="0"/>
              </a:rPr>
              <a:t>10,000</a:t>
            </a:r>
            <a:r>
              <a:rPr lang="en-US" sz="1700" b="0" i="0" dirty="0">
                <a:solidFill>
                  <a:schemeClr val="bg2"/>
                </a:solidFill>
                <a:latin typeface="Liberation Sans" panose="020B0604020202020204" pitchFamily="34" charset="0"/>
              </a:rPr>
              <a:t>, which 	were in transit (terms: FOB shipping point).</a:t>
            </a:r>
          </a:p>
          <a:p>
            <a:pPr marL="341313" indent="-341313">
              <a:lnSpc>
                <a:spcPct val="115000"/>
              </a:lnSpc>
              <a:spcBef>
                <a:spcPct val="20000"/>
              </a:spcBef>
              <a:tabLst>
                <a:tab pos="342900" algn="l"/>
                <a:tab pos="1943100" algn="l"/>
              </a:tabLst>
              <a:defRPr/>
            </a:pPr>
            <a:r>
              <a:rPr lang="en-US" sz="1700" b="0" i="0" dirty="0">
                <a:solidFill>
                  <a:schemeClr val="bg2"/>
                </a:solidFill>
                <a:latin typeface="Liberation Sans" panose="020B0604020202020204" pitchFamily="34" charset="0"/>
              </a:rPr>
              <a:t>3. 	The company did not include in the count inventory that had been sold with a 	cost of </a:t>
            </a:r>
            <a:r>
              <a:rPr lang="en-US" sz="1700" b="0" i="0" dirty="0" smtClean="0">
                <a:solidFill>
                  <a:schemeClr val="tx1"/>
                </a:solidFill>
                <a:latin typeface="Liberation Sans" panose="020B0604020202020204" pitchFamily="34" charset="0"/>
              </a:rPr>
              <a:t>¥</a:t>
            </a:r>
            <a:r>
              <a:rPr lang="en-US" sz="1700" b="0" i="0" dirty="0" smtClean="0">
                <a:solidFill>
                  <a:schemeClr val="bg2"/>
                </a:solidFill>
                <a:latin typeface="Liberation Sans" panose="020B0604020202020204" pitchFamily="34" charset="0"/>
              </a:rPr>
              <a:t>12,000</a:t>
            </a:r>
            <a:r>
              <a:rPr lang="en-US" sz="1700" b="0" i="0" dirty="0">
                <a:solidFill>
                  <a:schemeClr val="bg2"/>
                </a:solidFill>
                <a:latin typeface="Liberation Sans" panose="020B0604020202020204" pitchFamily="34" charset="0"/>
              </a:rPr>
              <a:t>, which was in transit (terms: FOB shipping point).</a:t>
            </a:r>
          </a:p>
        </p:txBody>
      </p:sp>
      <p:sp>
        <p:nvSpPr>
          <p:cNvPr id="19460" name="Text Box 16"/>
          <p:cNvSpPr txBox="1">
            <a:spLocks noChangeArrowheads="1"/>
          </p:cNvSpPr>
          <p:nvPr/>
        </p:nvSpPr>
        <p:spPr bwMode="auto">
          <a:xfrm>
            <a:off x="457200" y="4271343"/>
            <a:ext cx="1600200" cy="34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sm" len="sm"/>
                <a:tailEnd type="none" w="sm" len="sm"/>
              </a14:hiddenLine>
            </a:ext>
          </a:extLst>
        </p:spPr>
        <p:txBody>
          <a:bodyPr>
            <a:spAutoFit/>
          </a:bodyPr>
          <a:lstStyle>
            <a:lvl1pPr>
              <a:tabLst>
                <a:tab pos="342900" algn="l"/>
                <a:tab pos="5257800" algn="r"/>
                <a:tab pos="6858000" algn="r"/>
                <a:tab pos="8001000" algn="r"/>
              </a:tabLst>
              <a:defRPr sz="2800" b="1" i="1">
                <a:solidFill>
                  <a:srgbClr val="BC0000"/>
                </a:solidFill>
                <a:latin typeface="Comic Sans MS" pitchFamily="66" charset="0"/>
              </a:defRPr>
            </a:lvl1pPr>
            <a:lvl2pPr marL="742950" indent="-285750">
              <a:tabLst>
                <a:tab pos="342900" algn="l"/>
                <a:tab pos="5257800" algn="r"/>
                <a:tab pos="6858000" algn="r"/>
                <a:tab pos="8001000" algn="r"/>
              </a:tabLst>
              <a:defRPr sz="2800" b="1" i="1">
                <a:solidFill>
                  <a:srgbClr val="BC0000"/>
                </a:solidFill>
                <a:latin typeface="Comic Sans MS" pitchFamily="66" charset="0"/>
              </a:defRPr>
            </a:lvl2pPr>
            <a:lvl3pPr marL="1143000" indent="-228600">
              <a:tabLst>
                <a:tab pos="342900" algn="l"/>
                <a:tab pos="5257800" algn="r"/>
                <a:tab pos="6858000" algn="r"/>
                <a:tab pos="8001000" algn="r"/>
              </a:tabLst>
              <a:defRPr sz="2800" b="1" i="1">
                <a:solidFill>
                  <a:srgbClr val="BC0000"/>
                </a:solidFill>
                <a:latin typeface="Comic Sans MS" pitchFamily="66" charset="0"/>
              </a:defRPr>
            </a:lvl3pPr>
            <a:lvl4pPr marL="1600200" indent="-228600">
              <a:tabLst>
                <a:tab pos="342900" algn="l"/>
                <a:tab pos="5257800" algn="r"/>
                <a:tab pos="6858000" algn="r"/>
                <a:tab pos="8001000" algn="r"/>
              </a:tabLst>
              <a:defRPr sz="2800" b="1" i="1">
                <a:solidFill>
                  <a:srgbClr val="BC0000"/>
                </a:solidFill>
                <a:latin typeface="Comic Sans MS" pitchFamily="66" charset="0"/>
              </a:defRPr>
            </a:lvl4pPr>
            <a:lvl5pPr marL="2057400" indent="-228600">
              <a:tabLst>
                <a:tab pos="342900" algn="l"/>
                <a:tab pos="5257800" algn="r"/>
                <a:tab pos="6858000" algn="r"/>
                <a:tab pos="8001000" algn="r"/>
              </a:tabLst>
              <a:defRPr sz="2800" b="1" i="1">
                <a:solidFill>
                  <a:srgbClr val="BC0000"/>
                </a:solidFill>
                <a:latin typeface="Comic Sans MS" pitchFamily="66" charset="0"/>
              </a:defRPr>
            </a:lvl5pPr>
            <a:lvl6pPr marL="2514600" indent="-228600" eaLnBrk="0" fontAlgn="base" hangingPunct="0">
              <a:spcBef>
                <a:spcPct val="0"/>
              </a:spcBef>
              <a:spcAft>
                <a:spcPct val="0"/>
              </a:spcAft>
              <a:tabLst>
                <a:tab pos="342900" algn="l"/>
                <a:tab pos="5257800" algn="r"/>
                <a:tab pos="6858000" algn="r"/>
                <a:tab pos="8001000" algn="r"/>
              </a:tabLst>
              <a:defRPr sz="2800" b="1" i="1">
                <a:solidFill>
                  <a:srgbClr val="BC0000"/>
                </a:solidFill>
                <a:latin typeface="Comic Sans MS" pitchFamily="66" charset="0"/>
              </a:defRPr>
            </a:lvl6pPr>
            <a:lvl7pPr marL="2971800" indent="-228600" eaLnBrk="0" fontAlgn="base" hangingPunct="0">
              <a:spcBef>
                <a:spcPct val="0"/>
              </a:spcBef>
              <a:spcAft>
                <a:spcPct val="0"/>
              </a:spcAft>
              <a:tabLst>
                <a:tab pos="342900" algn="l"/>
                <a:tab pos="5257800" algn="r"/>
                <a:tab pos="6858000" algn="r"/>
                <a:tab pos="8001000" algn="r"/>
              </a:tabLst>
              <a:defRPr sz="2800" b="1" i="1">
                <a:solidFill>
                  <a:srgbClr val="BC0000"/>
                </a:solidFill>
                <a:latin typeface="Comic Sans MS" pitchFamily="66" charset="0"/>
              </a:defRPr>
            </a:lvl7pPr>
            <a:lvl8pPr marL="3429000" indent="-228600" eaLnBrk="0" fontAlgn="base" hangingPunct="0">
              <a:spcBef>
                <a:spcPct val="0"/>
              </a:spcBef>
              <a:spcAft>
                <a:spcPct val="0"/>
              </a:spcAft>
              <a:tabLst>
                <a:tab pos="342900" algn="l"/>
                <a:tab pos="5257800" algn="r"/>
                <a:tab pos="6858000" algn="r"/>
                <a:tab pos="8001000" algn="r"/>
              </a:tabLst>
              <a:defRPr sz="2800" b="1" i="1">
                <a:solidFill>
                  <a:srgbClr val="BC0000"/>
                </a:solidFill>
                <a:latin typeface="Comic Sans MS" pitchFamily="66" charset="0"/>
              </a:defRPr>
            </a:lvl8pPr>
            <a:lvl9pPr marL="3886200" indent="-228600" eaLnBrk="0" fontAlgn="base" hangingPunct="0">
              <a:spcBef>
                <a:spcPct val="0"/>
              </a:spcBef>
              <a:spcAft>
                <a:spcPct val="0"/>
              </a:spcAft>
              <a:tabLst>
                <a:tab pos="342900" algn="l"/>
                <a:tab pos="5257800" algn="r"/>
                <a:tab pos="6858000" algn="r"/>
                <a:tab pos="8001000" algn="r"/>
              </a:tabLst>
              <a:defRPr sz="2800" b="1" i="1">
                <a:solidFill>
                  <a:srgbClr val="BC0000"/>
                </a:solidFill>
                <a:latin typeface="Comic Sans MS" pitchFamily="66" charset="0"/>
              </a:defRPr>
            </a:lvl9pPr>
          </a:lstStyle>
          <a:p>
            <a:pPr>
              <a:lnSpc>
                <a:spcPct val="105000"/>
              </a:lnSpc>
              <a:spcBef>
                <a:spcPct val="20000"/>
              </a:spcBef>
            </a:pPr>
            <a:r>
              <a:rPr lang="en-US" altLang="en-US" sz="1700" i="0" dirty="0">
                <a:solidFill>
                  <a:schemeClr val="bg2"/>
                </a:solidFill>
                <a:latin typeface="Liberation Sans" panose="020B0604020202020204" pitchFamily="34" charset="0"/>
              </a:rPr>
              <a:t>Solution</a:t>
            </a:r>
          </a:p>
        </p:txBody>
      </p:sp>
      <p:sp>
        <p:nvSpPr>
          <p:cNvPr id="396306" name="Text Box 18"/>
          <p:cNvSpPr txBox="1">
            <a:spLocks noChangeArrowheads="1"/>
          </p:cNvSpPr>
          <p:nvPr/>
        </p:nvSpPr>
        <p:spPr bwMode="auto">
          <a:xfrm>
            <a:off x="4343400" y="5816600"/>
            <a:ext cx="3429000" cy="736600"/>
          </a:xfrm>
          <a:prstGeom prst="rect">
            <a:avLst/>
          </a:prstGeom>
          <a:solidFill>
            <a:schemeClr val="bg1"/>
          </a:solidFill>
          <a:ln w="19050" algn="ctr">
            <a:solidFill>
              <a:schemeClr val="tx1"/>
            </a:solidFill>
            <a:miter lim="800000"/>
            <a:headEnd/>
            <a:tailEnd/>
          </a:ln>
        </p:spPr>
        <p:txBody>
          <a:bodyPr tIns="18288" anchor="ctr"/>
          <a:lstStyle>
            <a:lvl1pPr>
              <a:tabLst>
                <a:tab pos="342900" algn="l"/>
                <a:tab pos="1943100" algn="l"/>
              </a:tabLst>
              <a:defRPr sz="2800" b="1" i="1">
                <a:solidFill>
                  <a:srgbClr val="BC0000"/>
                </a:solidFill>
                <a:latin typeface="Comic Sans MS" pitchFamily="66" charset="0"/>
              </a:defRPr>
            </a:lvl1pPr>
            <a:lvl2pPr marL="742950" indent="-285750">
              <a:tabLst>
                <a:tab pos="342900" algn="l"/>
                <a:tab pos="1943100" algn="l"/>
              </a:tabLst>
              <a:defRPr sz="2800" b="1" i="1">
                <a:solidFill>
                  <a:srgbClr val="BC0000"/>
                </a:solidFill>
                <a:latin typeface="Comic Sans MS" pitchFamily="66" charset="0"/>
              </a:defRPr>
            </a:lvl2pPr>
            <a:lvl3pPr marL="1143000" indent="-228600">
              <a:tabLst>
                <a:tab pos="342900" algn="l"/>
                <a:tab pos="1943100" algn="l"/>
              </a:tabLst>
              <a:defRPr sz="2800" b="1" i="1">
                <a:solidFill>
                  <a:srgbClr val="BC0000"/>
                </a:solidFill>
                <a:latin typeface="Comic Sans MS" pitchFamily="66" charset="0"/>
              </a:defRPr>
            </a:lvl3pPr>
            <a:lvl4pPr marL="1600200" indent="-228600">
              <a:tabLst>
                <a:tab pos="342900" algn="l"/>
                <a:tab pos="1943100" algn="l"/>
              </a:tabLst>
              <a:defRPr sz="2800" b="1" i="1">
                <a:solidFill>
                  <a:srgbClr val="BC0000"/>
                </a:solidFill>
                <a:latin typeface="Comic Sans MS" pitchFamily="66" charset="0"/>
              </a:defRPr>
            </a:lvl4pPr>
            <a:lvl5pPr marL="2057400" indent="-228600">
              <a:tabLst>
                <a:tab pos="342900" algn="l"/>
                <a:tab pos="1943100" algn="l"/>
              </a:tabLst>
              <a:defRPr sz="2800" b="1" i="1">
                <a:solidFill>
                  <a:srgbClr val="BC0000"/>
                </a:solidFill>
                <a:latin typeface="Comic Sans MS" pitchFamily="66" charset="0"/>
              </a:defRPr>
            </a:lvl5pPr>
            <a:lvl6pPr marL="2514600" indent="-228600" eaLnBrk="0" fontAlgn="base" hangingPunct="0">
              <a:spcBef>
                <a:spcPct val="0"/>
              </a:spcBef>
              <a:spcAft>
                <a:spcPct val="0"/>
              </a:spcAft>
              <a:tabLst>
                <a:tab pos="342900" algn="l"/>
                <a:tab pos="1943100" algn="l"/>
              </a:tabLst>
              <a:defRPr sz="2800" b="1" i="1">
                <a:solidFill>
                  <a:srgbClr val="BC0000"/>
                </a:solidFill>
                <a:latin typeface="Comic Sans MS" pitchFamily="66" charset="0"/>
              </a:defRPr>
            </a:lvl6pPr>
            <a:lvl7pPr marL="2971800" indent="-228600" eaLnBrk="0" fontAlgn="base" hangingPunct="0">
              <a:spcBef>
                <a:spcPct val="0"/>
              </a:spcBef>
              <a:spcAft>
                <a:spcPct val="0"/>
              </a:spcAft>
              <a:tabLst>
                <a:tab pos="342900" algn="l"/>
                <a:tab pos="1943100" algn="l"/>
              </a:tabLst>
              <a:defRPr sz="2800" b="1" i="1">
                <a:solidFill>
                  <a:srgbClr val="BC0000"/>
                </a:solidFill>
                <a:latin typeface="Comic Sans MS" pitchFamily="66" charset="0"/>
              </a:defRPr>
            </a:lvl7pPr>
            <a:lvl8pPr marL="3429000" indent="-228600" eaLnBrk="0" fontAlgn="base" hangingPunct="0">
              <a:spcBef>
                <a:spcPct val="0"/>
              </a:spcBef>
              <a:spcAft>
                <a:spcPct val="0"/>
              </a:spcAft>
              <a:tabLst>
                <a:tab pos="342900" algn="l"/>
                <a:tab pos="1943100" algn="l"/>
              </a:tabLst>
              <a:defRPr sz="2800" b="1" i="1">
                <a:solidFill>
                  <a:srgbClr val="BC0000"/>
                </a:solidFill>
                <a:latin typeface="Comic Sans MS" pitchFamily="66" charset="0"/>
              </a:defRPr>
            </a:lvl8pPr>
            <a:lvl9pPr marL="3886200" indent="-228600" eaLnBrk="0" fontAlgn="base" hangingPunct="0">
              <a:spcBef>
                <a:spcPct val="0"/>
              </a:spcBef>
              <a:spcAft>
                <a:spcPct val="0"/>
              </a:spcAft>
              <a:tabLst>
                <a:tab pos="342900" algn="l"/>
                <a:tab pos="1943100" algn="l"/>
              </a:tabLst>
              <a:defRPr sz="2800" b="1" i="1">
                <a:solidFill>
                  <a:srgbClr val="BC0000"/>
                </a:solidFill>
                <a:latin typeface="Comic Sans MS" pitchFamily="66" charset="0"/>
              </a:defRPr>
            </a:lvl9pPr>
          </a:lstStyle>
          <a:p>
            <a:pPr algn="ctr">
              <a:lnSpc>
                <a:spcPct val="110000"/>
              </a:lnSpc>
              <a:spcBef>
                <a:spcPct val="20000"/>
              </a:spcBef>
            </a:pPr>
            <a:r>
              <a:rPr lang="en-US" altLang="en-US" sz="1700" i="0" dirty="0">
                <a:solidFill>
                  <a:schemeClr val="bg2"/>
                </a:solidFill>
                <a:latin typeface="Liberation Sans" panose="020B0604020202020204" pitchFamily="34" charset="0"/>
              </a:rPr>
              <a:t>Inventory should be </a:t>
            </a:r>
            <a:r>
              <a:rPr lang="en-US" sz="1700" b="0" i="0" dirty="0" smtClean="0">
                <a:solidFill>
                  <a:schemeClr val="tx1"/>
                </a:solidFill>
                <a:latin typeface="Liberation Sans" panose="020B0604020202020204" pitchFamily="34" charset="0"/>
              </a:rPr>
              <a:t>¥</a:t>
            </a:r>
            <a:r>
              <a:rPr lang="en-US" altLang="en-US" sz="1700" i="0" dirty="0" smtClean="0">
                <a:solidFill>
                  <a:schemeClr val="bg2"/>
                </a:solidFill>
                <a:latin typeface="Liberation Sans" panose="020B0604020202020204" pitchFamily="34" charset="0"/>
              </a:rPr>
              <a:t>195,000</a:t>
            </a:r>
            <a:r>
              <a:rPr lang="en-US" altLang="en-US" sz="1700" b="0" i="0" dirty="0" smtClean="0">
                <a:solidFill>
                  <a:schemeClr val="bg2"/>
                </a:solidFill>
                <a:latin typeface="Liberation Sans" panose="020B0604020202020204" pitchFamily="34" charset="0"/>
              </a:rPr>
              <a:t> (</a:t>
            </a:r>
            <a:r>
              <a:rPr lang="en-US" sz="1700" b="0" i="0" dirty="0" smtClean="0">
                <a:solidFill>
                  <a:schemeClr val="tx1"/>
                </a:solidFill>
                <a:latin typeface="Liberation Sans" panose="020B0604020202020204" pitchFamily="34" charset="0"/>
              </a:rPr>
              <a:t>¥</a:t>
            </a:r>
            <a:r>
              <a:rPr lang="en-US" altLang="en-US" sz="1700" b="0" i="0" dirty="0" smtClean="0">
                <a:solidFill>
                  <a:schemeClr val="bg2"/>
                </a:solidFill>
                <a:latin typeface="Liberation Sans" panose="020B0604020202020204" pitchFamily="34" charset="0"/>
              </a:rPr>
              <a:t>200,000 </a:t>
            </a:r>
            <a:r>
              <a:rPr lang="en-US" altLang="en-US" sz="1700" b="0" i="0" dirty="0">
                <a:solidFill>
                  <a:schemeClr val="bg2"/>
                </a:solidFill>
                <a:latin typeface="Liberation Sans" panose="020B0604020202020204" pitchFamily="34" charset="0"/>
              </a:rPr>
              <a:t>- </a:t>
            </a:r>
            <a:r>
              <a:rPr lang="en-US" sz="1700" b="0" i="0" dirty="0" smtClean="0">
                <a:solidFill>
                  <a:schemeClr val="tx1"/>
                </a:solidFill>
                <a:latin typeface="Liberation Sans" panose="020B0604020202020204" pitchFamily="34" charset="0"/>
              </a:rPr>
              <a:t>¥</a:t>
            </a:r>
            <a:r>
              <a:rPr lang="en-US" altLang="en-US" sz="1700" b="0" i="0" dirty="0" smtClean="0">
                <a:solidFill>
                  <a:schemeClr val="bg2"/>
                </a:solidFill>
                <a:latin typeface="Liberation Sans" panose="020B0604020202020204" pitchFamily="34" charset="0"/>
              </a:rPr>
              <a:t>15,000 </a:t>
            </a:r>
            <a:r>
              <a:rPr lang="en-US" altLang="en-US" sz="1700" b="0" i="0" dirty="0">
                <a:solidFill>
                  <a:schemeClr val="bg2"/>
                </a:solidFill>
                <a:latin typeface="Liberation Sans" panose="020B0604020202020204" pitchFamily="34" charset="0"/>
              </a:rPr>
              <a:t>+ </a:t>
            </a:r>
            <a:r>
              <a:rPr lang="en-US" sz="1700" b="0" i="0" dirty="0" smtClean="0">
                <a:solidFill>
                  <a:schemeClr val="tx1"/>
                </a:solidFill>
                <a:latin typeface="Liberation Sans" panose="020B0604020202020204" pitchFamily="34" charset="0"/>
              </a:rPr>
              <a:t>¥</a:t>
            </a:r>
            <a:r>
              <a:rPr lang="en-US" altLang="en-US" sz="1700" b="0" i="0" dirty="0" smtClean="0">
                <a:solidFill>
                  <a:schemeClr val="bg2"/>
                </a:solidFill>
                <a:latin typeface="Liberation Sans" panose="020B0604020202020204" pitchFamily="34" charset="0"/>
              </a:rPr>
              <a:t>10,000</a:t>
            </a:r>
            <a:r>
              <a:rPr lang="en-US" altLang="en-US" sz="1700" b="0" i="0" dirty="0">
                <a:solidFill>
                  <a:schemeClr val="bg2"/>
                </a:solidFill>
                <a:latin typeface="Liberation Sans" panose="020B0604020202020204" pitchFamily="34" charset="0"/>
              </a:rPr>
              <a:t>).</a:t>
            </a:r>
          </a:p>
        </p:txBody>
      </p:sp>
      <p:sp>
        <p:nvSpPr>
          <p:cNvPr id="1946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1</a:t>
            </a:r>
          </a:p>
        </p:txBody>
      </p:sp>
      <p:sp>
        <p:nvSpPr>
          <p:cNvPr id="17" name="TextBox 16"/>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8" name="TextBox 17"/>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i="0" dirty="0" smtClean="0"/>
              <a:t>DO IT!</a:t>
            </a:r>
            <a:endParaRPr lang="en-US" sz="3100" i="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6305">
                                            <p:txEl>
                                              <p:pRg st="0" end="0"/>
                                            </p:txEl>
                                          </p:spTgt>
                                        </p:tgtEl>
                                        <p:attrNameLst>
                                          <p:attrName>style.visibility</p:attrName>
                                        </p:attrNameLst>
                                      </p:cBhvr>
                                      <p:to>
                                        <p:strVal val="visible"/>
                                      </p:to>
                                    </p:set>
                                    <p:animEffect transition="in" filter="wipe(left)">
                                      <p:cBhvr>
                                        <p:cTn id="7" dur="500"/>
                                        <p:tgtEl>
                                          <p:spTgt spid="3963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6305">
                                            <p:txEl>
                                              <p:pRg st="1" end="1"/>
                                            </p:txEl>
                                          </p:spTgt>
                                        </p:tgtEl>
                                        <p:attrNameLst>
                                          <p:attrName>style.visibility</p:attrName>
                                        </p:attrNameLst>
                                      </p:cBhvr>
                                      <p:to>
                                        <p:strVal val="visible"/>
                                      </p:to>
                                    </p:set>
                                    <p:animEffect transition="in" filter="wipe(left)">
                                      <p:cBhvr>
                                        <p:cTn id="12" dur="500"/>
                                        <p:tgtEl>
                                          <p:spTgt spid="39630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6305">
                                            <p:txEl>
                                              <p:pRg st="2" end="2"/>
                                            </p:txEl>
                                          </p:spTgt>
                                        </p:tgtEl>
                                        <p:attrNameLst>
                                          <p:attrName>style.visibility</p:attrName>
                                        </p:attrNameLst>
                                      </p:cBhvr>
                                      <p:to>
                                        <p:strVal val="visible"/>
                                      </p:to>
                                    </p:set>
                                    <p:animEffect transition="in" filter="wipe(left)">
                                      <p:cBhvr>
                                        <p:cTn id="17" dur="500"/>
                                        <p:tgtEl>
                                          <p:spTgt spid="396305">
                                            <p:txEl>
                                              <p:pRg st="2" end="2"/>
                                            </p:txEl>
                                          </p:spTgt>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96306"/>
                                        </p:tgtEl>
                                        <p:attrNameLst>
                                          <p:attrName>style.visibility</p:attrName>
                                        </p:attrNameLst>
                                      </p:cBhvr>
                                      <p:to>
                                        <p:strVal val="visible"/>
                                      </p:to>
                                    </p:set>
                                    <p:animEffect transition="in" filter="wipe(left)">
                                      <p:cBhvr>
                                        <p:cTn id="21" dur="500"/>
                                        <p:tgtEl>
                                          <p:spTgt spid="396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305" grpId="0" build="p"/>
      <p:bldP spid="39630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8"/>
          <p:cNvSpPr txBox="1">
            <a:spLocks noChangeArrowheads="1"/>
          </p:cNvSpPr>
          <p:nvPr/>
        </p:nvSpPr>
        <p:spPr bwMode="auto">
          <a:xfrm>
            <a:off x="533400" y="1327027"/>
            <a:ext cx="7924800" cy="4593565"/>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685800" indent="-457200">
              <a:defRPr sz="2800" b="1" i="1">
                <a:solidFill>
                  <a:srgbClr val="BC0000"/>
                </a:solidFill>
                <a:latin typeface="Comic Sans MS" pitchFamily="66" charset="0"/>
              </a:defRPr>
            </a:lvl2pPr>
            <a:lvl3pPr marL="1257300" indent="-4572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15000"/>
              </a:lnSpc>
              <a:spcBef>
                <a:spcPct val="50000"/>
              </a:spcBef>
              <a:buSzPct val="80000"/>
            </a:pPr>
            <a:r>
              <a:rPr lang="en-US" altLang="en-US" sz="2400" i="0" dirty="0">
                <a:solidFill>
                  <a:srgbClr val="000000"/>
                </a:solidFill>
                <a:latin typeface="Liberation Sans" panose="020B0604020202020204" pitchFamily="34" charset="0"/>
              </a:rPr>
              <a:t>Inventory is accounted for at cost. </a:t>
            </a:r>
          </a:p>
          <a:p>
            <a:pPr lvl="1">
              <a:lnSpc>
                <a:spcPct val="115000"/>
              </a:lnSpc>
              <a:spcBef>
                <a:spcPct val="50000"/>
              </a:spcBef>
              <a:buClr>
                <a:srgbClr val="CC0000"/>
              </a:buClr>
              <a:buSzPct val="80000"/>
              <a:buFont typeface="Wingdings" pitchFamily="2" charset="2"/>
              <a:buChar char="u"/>
            </a:pPr>
            <a:r>
              <a:rPr lang="en-US" altLang="en-US" sz="2100" b="0" i="0" dirty="0">
                <a:solidFill>
                  <a:srgbClr val="000000"/>
                </a:solidFill>
                <a:latin typeface="Liberation Sans" panose="020B0604020202020204" pitchFamily="34" charset="0"/>
              </a:rPr>
              <a:t>Cost includes all expenditures necessary </a:t>
            </a:r>
            <a:endParaRPr lang="en-US" altLang="en-US" sz="2100" b="0" i="0" dirty="0" smtClean="0">
              <a:solidFill>
                <a:srgbClr val="000000"/>
              </a:solidFill>
              <a:latin typeface="Liberation Sans" panose="020B0604020202020204" pitchFamily="34" charset="0"/>
            </a:endParaRPr>
          </a:p>
          <a:p>
            <a:pPr marL="679450" lvl="1" indent="0">
              <a:lnSpc>
                <a:spcPct val="115000"/>
              </a:lnSpc>
              <a:spcBef>
                <a:spcPts val="0"/>
              </a:spcBef>
              <a:buClr>
                <a:srgbClr val="CC0000"/>
              </a:buClr>
              <a:buSzPct val="80000"/>
            </a:pPr>
            <a:r>
              <a:rPr lang="en-US" altLang="en-US" sz="2100" b="0" i="0" dirty="0" smtClean="0">
                <a:solidFill>
                  <a:srgbClr val="000000"/>
                </a:solidFill>
                <a:latin typeface="Liberation Sans" panose="020B0604020202020204" pitchFamily="34" charset="0"/>
              </a:rPr>
              <a:t>to </a:t>
            </a:r>
            <a:r>
              <a:rPr lang="en-US" altLang="en-US" sz="2100" b="0" i="0" dirty="0">
                <a:solidFill>
                  <a:srgbClr val="000000"/>
                </a:solidFill>
                <a:latin typeface="Liberation Sans" panose="020B0604020202020204" pitchFamily="34" charset="0"/>
              </a:rPr>
              <a:t>acquire goods and place them in a condition ready for sale.</a:t>
            </a:r>
          </a:p>
          <a:p>
            <a:pPr lvl="1">
              <a:lnSpc>
                <a:spcPct val="115000"/>
              </a:lnSpc>
              <a:spcBef>
                <a:spcPct val="50000"/>
              </a:spcBef>
              <a:buClr>
                <a:srgbClr val="CC0000"/>
              </a:buClr>
              <a:buSzPct val="80000"/>
              <a:buFont typeface="Wingdings" pitchFamily="2" charset="2"/>
              <a:buChar char="u"/>
            </a:pPr>
            <a:r>
              <a:rPr lang="en-US" altLang="en-US" sz="2100" b="0" i="0" dirty="0">
                <a:solidFill>
                  <a:srgbClr val="000000"/>
                </a:solidFill>
                <a:latin typeface="Liberation Sans" panose="020B0604020202020204" pitchFamily="34" charset="0"/>
              </a:rPr>
              <a:t>Unit costs are applied to quantities to compute the total cost of the inventory and the cost of goods sold using the following costing methods:</a:t>
            </a:r>
          </a:p>
          <a:p>
            <a:pPr lvl="2">
              <a:lnSpc>
                <a:spcPct val="115000"/>
              </a:lnSpc>
              <a:spcBef>
                <a:spcPct val="50000"/>
              </a:spcBef>
              <a:buClr>
                <a:srgbClr val="CC0000"/>
              </a:buClr>
              <a:buSzPct val="80000"/>
              <a:buFont typeface="Arial" charset="0"/>
              <a:buChar char="►"/>
            </a:pPr>
            <a:r>
              <a:rPr lang="en-US" altLang="en-US" sz="2000" b="0" i="0" dirty="0">
                <a:solidFill>
                  <a:srgbClr val="000000"/>
                </a:solidFill>
                <a:latin typeface="Liberation Sans" panose="020B0604020202020204" pitchFamily="34" charset="0"/>
              </a:rPr>
              <a:t>Specific identification</a:t>
            </a:r>
          </a:p>
          <a:p>
            <a:pPr lvl="2">
              <a:lnSpc>
                <a:spcPct val="115000"/>
              </a:lnSpc>
              <a:spcBef>
                <a:spcPct val="50000"/>
              </a:spcBef>
              <a:buClr>
                <a:srgbClr val="CC0000"/>
              </a:buClr>
              <a:buSzPct val="80000"/>
              <a:buFont typeface="Arial" charset="0"/>
              <a:buChar char="►"/>
            </a:pPr>
            <a:r>
              <a:rPr lang="en-US" altLang="en-US" sz="2000" b="0" i="0" dirty="0">
                <a:solidFill>
                  <a:srgbClr val="000000"/>
                </a:solidFill>
                <a:latin typeface="Liberation Sans" panose="020B0604020202020204" pitchFamily="34" charset="0"/>
              </a:rPr>
              <a:t>First-in, first-out (FIFO)</a:t>
            </a:r>
          </a:p>
          <a:p>
            <a:pPr lvl="2">
              <a:lnSpc>
                <a:spcPct val="115000"/>
              </a:lnSpc>
              <a:spcBef>
                <a:spcPct val="50000"/>
              </a:spcBef>
              <a:buClr>
                <a:srgbClr val="CC0000"/>
              </a:buClr>
              <a:buSzPct val="80000"/>
              <a:buFont typeface="Arial" charset="0"/>
              <a:buChar char="►"/>
            </a:pPr>
            <a:r>
              <a:rPr lang="en-US" altLang="en-US" sz="2000" b="0" i="0" dirty="0" smtClean="0">
                <a:solidFill>
                  <a:srgbClr val="000000"/>
                </a:solidFill>
                <a:latin typeface="Liberation Sans" panose="020B0604020202020204" pitchFamily="34" charset="0"/>
              </a:rPr>
              <a:t>Average-cost</a:t>
            </a:r>
            <a:endParaRPr lang="en-US" altLang="en-US" sz="2000" b="0" i="0" dirty="0">
              <a:solidFill>
                <a:srgbClr val="000000"/>
              </a:solidFill>
              <a:latin typeface="Liberation Sans" panose="020B0604020202020204" pitchFamily="34" charset="0"/>
            </a:endParaRPr>
          </a:p>
        </p:txBody>
      </p:sp>
      <p:sp>
        <p:nvSpPr>
          <p:cNvPr id="186379" name="AutoShape 11"/>
          <p:cNvSpPr>
            <a:spLocks/>
          </p:cNvSpPr>
          <p:nvPr/>
        </p:nvSpPr>
        <p:spPr bwMode="auto">
          <a:xfrm>
            <a:off x="4800600" y="4958737"/>
            <a:ext cx="304800" cy="898970"/>
          </a:xfrm>
          <a:prstGeom prst="rightBrace">
            <a:avLst>
              <a:gd name="adj1" fmla="val 35417"/>
              <a:gd name="adj2" fmla="val 50000"/>
            </a:avLst>
          </a:prstGeom>
          <a:noFill/>
          <a:ln w="38100" cap="sq">
            <a:solidFill>
              <a:srgbClr val="CC0000"/>
            </a:solidFill>
            <a:round/>
            <a:headEnd type="none" w="sm" len="sm"/>
            <a:tailEnd type="none" w="sm" len="sm"/>
          </a:ln>
          <a:effectLst/>
          <a:extLst/>
        </p:spPr>
        <p:txBody>
          <a:bodyPr wrap="none" anchor="ct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19461" name="Text Box 12"/>
          <p:cNvSpPr txBox="1">
            <a:spLocks noChangeArrowheads="1"/>
          </p:cNvSpPr>
          <p:nvPr/>
        </p:nvSpPr>
        <p:spPr bwMode="auto">
          <a:xfrm>
            <a:off x="5197520" y="5003637"/>
            <a:ext cx="2286000" cy="830263"/>
          </a:xfrm>
          <a:prstGeom prst="rect">
            <a:avLst/>
          </a:prstGeom>
          <a:noFill/>
          <a:ln w="28575" cap="sq">
            <a:noFill/>
            <a:miter lim="800000"/>
            <a:headEnd type="none" w="sm" len="sm"/>
            <a:tailEnd type="none" w="sm" len="sm"/>
          </a:ln>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defRPr/>
            </a:pPr>
            <a:r>
              <a:rPr lang="en-US" sz="2400" i="0" dirty="0" smtClean="0">
                <a:solidFill>
                  <a:srgbClr val="CC0000"/>
                </a:solidFill>
                <a:latin typeface="Liberation Sans" panose="020B0604020202020204" pitchFamily="34" charset="0"/>
              </a:rPr>
              <a:t>Cost Flow Assumptions</a:t>
            </a:r>
          </a:p>
        </p:txBody>
      </p:sp>
      <p:sp>
        <p:nvSpPr>
          <p:cNvPr id="1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2</a:t>
            </a:r>
            <a:endParaRPr lang="en-US" altLang="en-US" sz="1600" dirty="0">
              <a:solidFill>
                <a:schemeClr val="bg2"/>
              </a:solidFill>
              <a:latin typeface="Liberation Sans" panose="020B0604020202020204" pitchFamily="34" charset="0"/>
            </a:endParaRPr>
          </a:p>
        </p:txBody>
      </p:sp>
      <p:sp>
        <p:nvSpPr>
          <p:cNvPr id="13" name="TextBox 12"/>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i="0" dirty="0" smtClean="0">
                <a:solidFill>
                  <a:schemeClr val="accent3"/>
                </a:solidFill>
              </a:rPr>
              <a:t>Classifying and Determining Inventory</a:t>
            </a:r>
            <a:endParaRPr lang="en-US" altLang="en-US" i="0" dirty="0">
              <a:solidFill>
                <a:schemeClr val="accent3"/>
              </a:solidFill>
            </a:endParaRPr>
          </a:p>
        </p:txBody>
      </p:sp>
      <p:sp>
        <p:nvSpPr>
          <p:cNvPr id="14" name="TextBox 13"/>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5" name="Rectangle 14"/>
          <p:cNvSpPr/>
          <p:nvPr/>
        </p:nvSpPr>
        <p:spPr>
          <a:xfrm>
            <a:off x="6336678" y="1028581"/>
            <a:ext cx="2654922" cy="1015663"/>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2</a:t>
            </a:r>
            <a:endParaRPr lang="en-US" sz="1400" b="1" i="0" dirty="0">
              <a:solidFill>
                <a:srgbClr val="FF3300"/>
              </a:solidFill>
              <a:latin typeface="Liberation Sans" panose="020B0604020202020204" pitchFamily="34" charset="0"/>
            </a:endParaRPr>
          </a:p>
          <a:p>
            <a:pPr algn="l"/>
            <a:r>
              <a:rPr lang="en-US" sz="1400" i="0" dirty="0" smtClean="0">
                <a:solidFill>
                  <a:schemeClr val="tx1"/>
                </a:solidFill>
                <a:latin typeface="Liberation Sans" panose="020B0604020202020204" pitchFamily="34" charset="0"/>
              </a:rPr>
              <a:t>Explain the accounting </a:t>
            </a:r>
            <a:r>
              <a:rPr lang="en-US" sz="1400" i="0" dirty="0">
                <a:solidFill>
                  <a:schemeClr val="tx1"/>
                </a:solidFill>
                <a:latin typeface="Liberation Sans" panose="020B0604020202020204" pitchFamily="34" charset="0"/>
              </a:rPr>
              <a:t>for</a:t>
            </a:r>
          </a:p>
          <a:p>
            <a:r>
              <a:rPr lang="en-US" sz="1400" i="0" dirty="0">
                <a:solidFill>
                  <a:schemeClr val="tx1"/>
                </a:solidFill>
                <a:latin typeface="Liberation Sans" panose="020B0604020202020204" pitchFamily="34" charset="0"/>
              </a:rPr>
              <a:t>inventories and </a:t>
            </a:r>
            <a:r>
              <a:rPr lang="en-US" sz="1400" i="0" dirty="0" smtClean="0">
                <a:solidFill>
                  <a:schemeClr val="tx1"/>
                </a:solidFill>
                <a:latin typeface="Liberation Sans" panose="020B0604020202020204" pitchFamily="34" charset="0"/>
              </a:rPr>
              <a:t>apply the </a:t>
            </a:r>
            <a:r>
              <a:rPr lang="en-US" sz="1400" i="0" dirty="0">
                <a:solidFill>
                  <a:schemeClr val="tx1"/>
                </a:solidFill>
                <a:latin typeface="Liberation Sans" panose="020B0604020202020204" pitchFamily="34" charset="0"/>
              </a:rPr>
              <a:t>inventory </a:t>
            </a:r>
            <a:r>
              <a:rPr lang="en-US" sz="1400" i="0" dirty="0" smtClean="0">
                <a:solidFill>
                  <a:schemeClr val="tx1"/>
                </a:solidFill>
                <a:latin typeface="Liberation Sans" panose="020B0604020202020204" pitchFamily="34" charset="0"/>
              </a:rPr>
              <a:t>cost flow </a:t>
            </a:r>
            <a:r>
              <a:rPr lang="en-US" sz="1400" i="0" dirty="0">
                <a:solidFill>
                  <a:schemeClr val="tx1"/>
                </a:solidFill>
                <a:latin typeface="Liberation Sans" panose="020B0604020202020204" pitchFamily="34" charset="0"/>
              </a:rPr>
              <a:t>methods.</a:t>
            </a:r>
          </a:p>
        </p:txBody>
      </p:sp>
      <p:cxnSp>
        <p:nvCxnSpPr>
          <p:cNvPr id="12" name="Straight Connector 11"/>
          <p:cNvCxnSpPr/>
          <p:nvPr/>
        </p:nvCxnSpPr>
        <p:spPr bwMode="auto">
          <a:xfrm>
            <a:off x="6248400" y="976952"/>
            <a:ext cx="0" cy="968992"/>
          </a:xfrm>
          <a:prstGeom prst="line">
            <a:avLst/>
          </a:prstGeom>
          <a:solidFill>
            <a:schemeClr val="accent1"/>
          </a:solidFill>
          <a:ln w="12700" cap="sq" cmpd="sng" algn="ctr">
            <a:solidFill>
              <a:schemeClr val="tx1"/>
            </a:solidFill>
            <a:prstDash val="solid"/>
            <a:round/>
            <a:headEnd type="none" w="sm" len="sm"/>
            <a:tailEnd type="none" w="sm" len="sm"/>
          </a:ln>
          <a:effectLst/>
        </p:spPr>
      </p:cxn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Text Box 3"/>
          <p:cNvSpPr txBox="1">
            <a:spLocks noChangeArrowheads="1"/>
          </p:cNvSpPr>
          <p:nvPr/>
        </p:nvSpPr>
        <p:spPr bwMode="auto">
          <a:xfrm>
            <a:off x="533400" y="1295400"/>
            <a:ext cx="8001000" cy="1717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itchFamily="18" charset="0"/>
              </a:defRPr>
            </a:lvl1pPr>
            <a:lvl2pPr marL="571500" algn="ctr">
              <a:defRPr sz="2400">
                <a:solidFill>
                  <a:schemeClr val="tx1"/>
                </a:solidFill>
                <a:latin typeface="Times New Roman" pitchFamily="18" charset="0"/>
              </a:defRPr>
            </a:lvl2pPr>
            <a:lvl3pPr algn="ctr">
              <a:defRPr sz="2400">
                <a:solidFill>
                  <a:schemeClr val="tx1"/>
                </a:solidFill>
                <a:latin typeface="Times New Roman" pitchFamily="18" charset="0"/>
              </a:defRPr>
            </a:lvl3pPr>
            <a:lvl4pPr algn="ctr">
              <a:defRPr sz="2400">
                <a:solidFill>
                  <a:schemeClr val="tx1"/>
                </a:solidFill>
                <a:latin typeface="Times New Roman" pitchFamily="18" charset="0"/>
              </a:defRPr>
            </a:lvl4pPr>
            <a:lvl5pPr algn="ct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pPr>
            <a:r>
              <a:rPr lang="en-US" altLang="en-US" sz="2200" i="0" dirty="0">
                <a:effectLst/>
                <a:latin typeface="Liberation Sans" panose="020B0604020202020204" pitchFamily="34" charset="0"/>
              </a:rPr>
              <a:t>Illustration:</a:t>
            </a:r>
            <a:r>
              <a:rPr lang="en-US" altLang="en-US" sz="2200" b="0" i="0" dirty="0">
                <a:effectLst/>
                <a:latin typeface="Liberation Sans" panose="020B0604020202020204" pitchFamily="34" charset="0"/>
              </a:rPr>
              <a:t> </a:t>
            </a:r>
            <a:r>
              <a:rPr lang="en-US" altLang="en-US" sz="2200" b="0" i="0" dirty="0" smtClean="0">
                <a:effectLst/>
                <a:latin typeface="Liberation Sans" panose="020B0604020202020204" pitchFamily="34" charset="0"/>
              </a:rPr>
              <a:t>Crivitz </a:t>
            </a:r>
            <a:r>
              <a:rPr lang="en-US" altLang="en-US" sz="2200" b="0" i="0" dirty="0">
                <a:effectLst/>
                <a:latin typeface="Liberation Sans" panose="020B0604020202020204" pitchFamily="34" charset="0"/>
              </a:rPr>
              <a:t>TV Company purchases three identical 50-inch TVs on different dates at costs of £700, £750, and £800. During the year Crivitz sold two sets at £1,200 each. These facts are summarized below.</a:t>
            </a:r>
          </a:p>
        </p:txBody>
      </p:sp>
      <p:sp>
        <p:nvSpPr>
          <p:cNvPr id="188423" name="Rectangle 7"/>
          <p:cNvSpPr>
            <a:spLocks noChangeArrowheads="1"/>
          </p:cNvSpPr>
          <p:nvPr/>
        </p:nvSpPr>
        <p:spPr bwMode="auto">
          <a:xfrm>
            <a:off x="1216131" y="5548952"/>
            <a:ext cx="3584469" cy="459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109538" algn="ctr">
              <a:defRPr sz="2400">
                <a:solidFill>
                  <a:schemeClr val="tx1"/>
                </a:solidFill>
                <a:latin typeface="Times New Roman" pitchFamily="18" charset="0"/>
              </a:defRPr>
            </a:lvl1pPr>
            <a:lvl2pPr algn="ctr">
              <a:defRPr sz="2400">
                <a:solidFill>
                  <a:schemeClr val="tx1"/>
                </a:solidFill>
                <a:latin typeface="Times New Roman" pitchFamily="18" charset="0"/>
              </a:defRPr>
            </a:lvl2pPr>
            <a:lvl3pPr algn="ctr">
              <a:defRPr sz="2400">
                <a:solidFill>
                  <a:schemeClr val="tx1"/>
                </a:solidFill>
                <a:latin typeface="Times New Roman" pitchFamily="18" charset="0"/>
              </a:defRPr>
            </a:lvl3pPr>
            <a:lvl4pPr algn="ctr">
              <a:defRPr sz="2400">
                <a:solidFill>
                  <a:schemeClr val="tx1"/>
                </a:solidFill>
                <a:latin typeface="Times New Roman" pitchFamily="18" charset="0"/>
              </a:defRPr>
            </a:lvl4pPr>
            <a:lvl5pPr algn="ct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marL="0" algn="l"/>
            <a:r>
              <a:rPr lang="en-US" altLang="en-US" sz="1200" i="0" dirty="0">
                <a:latin typeface="Liberation Sans" panose="020B0604020202020204" pitchFamily="34" charset="0"/>
              </a:rPr>
              <a:t>Illustration </a:t>
            </a:r>
            <a:r>
              <a:rPr lang="en-US" altLang="en-US" sz="1200" i="0" dirty="0" smtClean="0">
                <a:latin typeface="Liberation Sans" panose="020B0604020202020204" pitchFamily="34" charset="0"/>
              </a:rPr>
              <a:t>6-3</a:t>
            </a:r>
          </a:p>
          <a:p>
            <a:pPr marL="0" algn="l"/>
            <a:r>
              <a:rPr lang="en-US" sz="1200" b="0" i="0" dirty="0" smtClean="0">
                <a:latin typeface="Liberation Sans" panose="020B0604020202020204" pitchFamily="34" charset="0"/>
              </a:rPr>
              <a:t>Data </a:t>
            </a:r>
            <a:r>
              <a:rPr lang="en-US" sz="1200" b="0" i="0" dirty="0">
                <a:latin typeface="Liberation Sans" panose="020B0604020202020204" pitchFamily="34" charset="0"/>
              </a:rPr>
              <a:t>for inventory </a:t>
            </a:r>
            <a:r>
              <a:rPr lang="en-US" sz="1200" b="0" i="0" dirty="0" smtClean="0">
                <a:latin typeface="Liberation Sans" panose="020B0604020202020204" pitchFamily="34" charset="0"/>
              </a:rPr>
              <a:t>costing example</a:t>
            </a:r>
            <a:endParaRPr lang="en-US" altLang="en-US" sz="1200" b="0" i="0" dirty="0">
              <a:latin typeface="Liberation Sans" panose="020B0604020202020204" pitchFamily="34" charset="0"/>
            </a:endParaRPr>
          </a:p>
        </p:txBody>
      </p:sp>
      <p:pic>
        <p:nvPicPr>
          <p:cNvPr id="18843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322637"/>
            <a:ext cx="6553200" cy="2163763"/>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8"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r>
              <a:rPr lang="en-US" altLang="en-US" sz="3200" i="0" dirty="0" smtClean="0">
                <a:solidFill>
                  <a:schemeClr val="tx1"/>
                </a:solidFill>
                <a:latin typeface="Liberation Sans" panose="020B0604020202020204" pitchFamily="34" charset="0"/>
              </a:rPr>
              <a:t>Inventory Costing</a:t>
            </a:r>
            <a:endParaRPr lang="en-US" altLang="en-US" sz="3200" i="0" dirty="0">
              <a:solidFill>
                <a:schemeClr val="tx1"/>
              </a:solidFill>
              <a:latin typeface="Liberation Sans" panose="020B0604020202020204" pitchFamily="34" charset="0"/>
            </a:endParaRPr>
          </a:p>
        </p:txBody>
      </p:sp>
      <p:sp>
        <p:nvSpPr>
          <p:cNvPr id="1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2</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970252027"/>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35" y="2735070"/>
            <a:ext cx="7886214" cy="328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0479" name="Rectangle 15"/>
          <p:cNvSpPr>
            <a:spLocks noChangeArrowheads="1"/>
          </p:cNvSpPr>
          <p:nvPr/>
        </p:nvSpPr>
        <p:spPr bwMode="auto">
          <a:xfrm>
            <a:off x="533400" y="1295400"/>
            <a:ext cx="8077200" cy="1346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nSpc>
                <a:spcPct val="125000"/>
              </a:lnSpc>
            </a:pPr>
            <a:r>
              <a:rPr lang="en-US" altLang="en-US" sz="2200" b="0" i="0" dirty="0">
                <a:solidFill>
                  <a:schemeClr val="tx1"/>
                </a:solidFill>
                <a:effectLst/>
                <a:latin typeface="Liberation Sans" panose="020B0604020202020204" pitchFamily="34" charset="0"/>
              </a:rPr>
              <a:t>If Crivitz sold the TVs it purchased on February 3 and May 22, then its cost of goods sold is £1,500 (£700 + £800), and its ending inventory is £750.</a:t>
            </a:r>
          </a:p>
        </p:txBody>
      </p:sp>
      <p:sp>
        <p:nvSpPr>
          <p:cNvPr id="9"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0"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pPr>
              <a:buSzPct val="80000"/>
            </a:pPr>
            <a:r>
              <a:rPr lang="en-US" altLang="en-US" sz="3200" i="0" dirty="0">
                <a:solidFill>
                  <a:srgbClr val="CC0000"/>
                </a:solidFill>
                <a:latin typeface="Liberation Sans" panose="020B0604020202020204" pitchFamily="34" charset="0"/>
              </a:rPr>
              <a:t>Specific Identification</a:t>
            </a:r>
          </a:p>
        </p:txBody>
      </p:sp>
      <p:sp>
        <p:nvSpPr>
          <p:cNvPr id="2" name="Rectangle 1"/>
          <p:cNvSpPr/>
          <p:nvPr/>
        </p:nvSpPr>
        <p:spPr>
          <a:xfrm>
            <a:off x="547048" y="5862935"/>
            <a:ext cx="228600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r>
              <a:rPr lang="en-US" sz="1200" i="0" dirty="0">
                <a:solidFill>
                  <a:schemeClr val="tx1"/>
                </a:solidFill>
                <a:latin typeface="Liberation Sans" panose="020B0604020202020204" pitchFamily="34" charset="0"/>
              </a:rPr>
              <a:t>Illustration 6-4</a:t>
            </a:r>
          </a:p>
          <a:p>
            <a:r>
              <a:rPr lang="en-US" sz="1200" b="0" i="0" dirty="0" smtClean="0">
                <a:solidFill>
                  <a:schemeClr val="tx1"/>
                </a:solidFill>
                <a:latin typeface="Liberation Sans" panose="020B0604020202020204" pitchFamily="34" charset="0"/>
              </a:rPr>
              <a:t>Specific identification </a:t>
            </a:r>
            <a:r>
              <a:rPr lang="en-US" sz="1200" b="0" i="0" dirty="0">
                <a:solidFill>
                  <a:schemeClr val="tx1"/>
                </a:solidFill>
                <a:latin typeface="Liberation Sans" panose="020B0604020202020204" pitchFamily="34" charset="0"/>
              </a:rPr>
              <a:t>method</a:t>
            </a:r>
          </a:p>
        </p:txBody>
      </p:sp>
      <p:sp>
        <p:nvSpPr>
          <p:cNvPr id="1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2</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53476782"/>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10"/>
          <p:cNvSpPr txBox="1">
            <a:spLocks noChangeArrowheads="1"/>
          </p:cNvSpPr>
          <p:nvPr/>
        </p:nvSpPr>
        <p:spPr bwMode="auto">
          <a:xfrm>
            <a:off x="533400" y="1295400"/>
            <a:ext cx="7924800" cy="1320298"/>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5000"/>
              </a:lnSpc>
              <a:spcBef>
                <a:spcPct val="70000"/>
              </a:spcBef>
              <a:buSzPct val="80000"/>
            </a:pPr>
            <a:r>
              <a:rPr lang="en-US" altLang="en-US" sz="2200" i="0" dirty="0">
                <a:solidFill>
                  <a:schemeClr val="tx1"/>
                </a:solidFill>
                <a:latin typeface="Liberation Sans" panose="020B0604020202020204" pitchFamily="34" charset="0"/>
              </a:rPr>
              <a:t>Actual physical flow costing method</a:t>
            </a:r>
            <a:r>
              <a:rPr lang="en-US" altLang="en-US" sz="2200" b="0" i="0" dirty="0">
                <a:solidFill>
                  <a:schemeClr val="tx1"/>
                </a:solidFill>
                <a:latin typeface="Liberation Sans" panose="020B0604020202020204" pitchFamily="34" charset="0"/>
              </a:rPr>
              <a:t> in which items still in inventory are specifically costed to arrive at the total cost of the ending inventory.</a:t>
            </a:r>
          </a:p>
        </p:txBody>
      </p:sp>
      <p:sp>
        <p:nvSpPr>
          <p:cNvPr id="24581"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2458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2</a:t>
            </a:r>
          </a:p>
        </p:txBody>
      </p:sp>
      <p:sp>
        <p:nvSpPr>
          <p:cNvPr id="24583" name="Text Box 10"/>
          <p:cNvSpPr txBox="1">
            <a:spLocks noChangeArrowheads="1"/>
          </p:cNvSpPr>
          <p:nvPr/>
        </p:nvSpPr>
        <p:spPr bwMode="auto">
          <a:xfrm>
            <a:off x="533400" y="2743200"/>
            <a:ext cx="5029200" cy="229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lvl="1">
              <a:lnSpc>
                <a:spcPct val="125000"/>
              </a:lnSpc>
              <a:spcBef>
                <a:spcPct val="70000"/>
              </a:spcBef>
              <a:buClr>
                <a:srgbClr val="CC0000"/>
              </a:buClr>
              <a:buSzPct val="80000"/>
              <a:buFont typeface="Wingdings" pitchFamily="2" charset="2"/>
              <a:buChar char="u"/>
            </a:pPr>
            <a:r>
              <a:rPr lang="en-US" altLang="en-US" sz="2100" b="0" i="0" dirty="0">
                <a:solidFill>
                  <a:schemeClr val="tx1"/>
                </a:solidFill>
                <a:latin typeface="Liberation Sans" panose="020B0604020202020204" pitchFamily="34" charset="0"/>
              </a:rPr>
              <a:t>Practice is relatively rare.</a:t>
            </a:r>
          </a:p>
          <a:p>
            <a:pPr lvl="1">
              <a:lnSpc>
                <a:spcPct val="125000"/>
              </a:lnSpc>
              <a:spcBef>
                <a:spcPct val="70000"/>
              </a:spcBef>
              <a:buClr>
                <a:srgbClr val="CC0000"/>
              </a:buClr>
              <a:buSzPct val="80000"/>
              <a:buFont typeface="Wingdings" pitchFamily="2" charset="2"/>
              <a:buChar char="u"/>
            </a:pPr>
            <a:r>
              <a:rPr lang="en-US" altLang="en-US" sz="2100" b="0" i="0" dirty="0">
                <a:solidFill>
                  <a:schemeClr val="tx1"/>
                </a:solidFill>
                <a:latin typeface="Liberation Sans" panose="020B0604020202020204" pitchFamily="34" charset="0"/>
              </a:rPr>
              <a:t>Most companies make assumptions (</a:t>
            </a:r>
            <a:r>
              <a:rPr lang="en-US" altLang="en-US" sz="2100" i="0" dirty="0">
                <a:solidFill>
                  <a:schemeClr val="tx1"/>
                </a:solidFill>
                <a:latin typeface="Liberation Sans" panose="020B0604020202020204" pitchFamily="34" charset="0"/>
              </a:rPr>
              <a:t>cost flow assumptions</a:t>
            </a:r>
            <a:r>
              <a:rPr lang="en-US" altLang="en-US" sz="2100" b="0" i="0" dirty="0">
                <a:solidFill>
                  <a:schemeClr val="tx1"/>
                </a:solidFill>
                <a:latin typeface="Liberation Sans" panose="020B0604020202020204" pitchFamily="34" charset="0"/>
              </a:rPr>
              <a:t>) about which units were sold.</a:t>
            </a:r>
          </a:p>
        </p:txBody>
      </p:sp>
      <p:sp>
        <p:nvSpPr>
          <p:cNvPr id="9"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altLang="en-US" sz="3200" i="0" dirty="0" smtClean="0">
                <a:solidFill>
                  <a:srgbClr val="CC0000"/>
                </a:solidFill>
                <a:latin typeface="Liberation Sans" panose="020B0604020202020204" pitchFamily="34" charset="0"/>
              </a:rPr>
              <a:t>Specific Identification</a:t>
            </a:r>
            <a:endParaRPr lang="en-US" altLang="en-US" sz="3200" i="0" dirty="0">
              <a:solidFill>
                <a:srgbClr val="CC0000"/>
              </a:solidFill>
              <a:latin typeface="Liberation Sans" panose="020B0604020202020204" pitchFamily="34" charset="0"/>
            </a:endParaRPr>
          </a:p>
        </p:txBody>
      </p:sp>
      <p:pic>
        <p:nvPicPr>
          <p:cNvPr id="24585"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638800" y="2438400"/>
            <a:ext cx="2950543" cy="33813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51" name="Rectangle 15"/>
          <p:cNvSpPr>
            <a:spLocks noChangeArrowheads="1"/>
          </p:cNvSpPr>
          <p:nvPr/>
        </p:nvSpPr>
        <p:spPr bwMode="auto">
          <a:xfrm>
            <a:off x="533400" y="1295400"/>
            <a:ext cx="7924800" cy="3004284"/>
          </a:xfrm>
          <a:prstGeom prst="rect">
            <a:avLst/>
          </a:prstGeom>
          <a:solidFill>
            <a:schemeClr val="bg1"/>
          </a:solidFill>
          <a:ln>
            <a:noFill/>
          </a:ln>
          <a:effectLst/>
          <a:extLst>
            <a:ext uri="{91240B29-F687-4F45-9708-019B960494DF}">
              <a14:hiddenLine xmlns:a14="http://schemas.microsoft.com/office/drawing/2010/main" w="38100" cap="sq" algn="ctr">
                <a:solidFill>
                  <a:srgbClr val="8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lgn="ctr">
              <a:defRPr sz="2400">
                <a:solidFill>
                  <a:schemeClr val="tx1"/>
                </a:solidFill>
                <a:latin typeface="Times New Roman" pitchFamily="18" charset="0"/>
              </a:defRPr>
            </a:lvl1pPr>
            <a:lvl2pPr marL="914400" indent="-457200" algn="ctr">
              <a:defRPr sz="2400">
                <a:solidFill>
                  <a:schemeClr val="tx1"/>
                </a:solidFill>
                <a:latin typeface="Times New Roman" pitchFamily="18" charset="0"/>
              </a:defRPr>
            </a:lvl2pPr>
            <a:lvl3pPr marL="1600200" indent="-457200" algn="ctr">
              <a:defRPr sz="2400">
                <a:solidFill>
                  <a:schemeClr val="tx1"/>
                </a:solidFill>
                <a:latin typeface="Times New Roman" pitchFamily="18" charset="0"/>
              </a:defRPr>
            </a:lvl3pPr>
            <a:lvl4pPr marL="2114550" indent="-457200" algn="ctr">
              <a:defRPr sz="2400">
                <a:solidFill>
                  <a:schemeClr val="tx1"/>
                </a:solidFill>
                <a:latin typeface="Times New Roman" pitchFamily="18" charset="0"/>
              </a:defRPr>
            </a:lvl4pPr>
            <a:lvl5pPr marL="2686050" indent="-457200" algn="ctr">
              <a:defRPr sz="2400">
                <a:solidFill>
                  <a:schemeClr val="tx1"/>
                </a:solidFill>
                <a:latin typeface="Times New Roman" pitchFamily="18" charset="0"/>
              </a:defRPr>
            </a:lvl5pPr>
            <a:lvl6pPr marL="3143250" indent="-457200" algn="ctr" eaLnBrk="0" fontAlgn="base" hangingPunct="0">
              <a:spcBef>
                <a:spcPct val="0"/>
              </a:spcBef>
              <a:spcAft>
                <a:spcPct val="0"/>
              </a:spcAft>
              <a:defRPr sz="2400">
                <a:solidFill>
                  <a:schemeClr val="tx1"/>
                </a:solidFill>
                <a:latin typeface="Times New Roman" pitchFamily="18" charset="0"/>
              </a:defRPr>
            </a:lvl6pPr>
            <a:lvl7pPr marL="3600450" indent="-457200" algn="ctr" eaLnBrk="0" fontAlgn="base" hangingPunct="0">
              <a:spcBef>
                <a:spcPct val="0"/>
              </a:spcBef>
              <a:spcAft>
                <a:spcPct val="0"/>
              </a:spcAft>
              <a:defRPr sz="2400">
                <a:solidFill>
                  <a:schemeClr val="tx1"/>
                </a:solidFill>
                <a:latin typeface="Times New Roman" pitchFamily="18" charset="0"/>
              </a:defRPr>
            </a:lvl7pPr>
            <a:lvl8pPr marL="4057650" indent="-457200" algn="ctr" eaLnBrk="0" fontAlgn="base" hangingPunct="0">
              <a:spcBef>
                <a:spcPct val="0"/>
              </a:spcBef>
              <a:spcAft>
                <a:spcPct val="0"/>
              </a:spcAft>
              <a:defRPr sz="2400">
                <a:solidFill>
                  <a:schemeClr val="tx1"/>
                </a:solidFill>
                <a:latin typeface="Times New Roman" pitchFamily="18" charset="0"/>
              </a:defRPr>
            </a:lvl8pPr>
            <a:lvl9pPr marL="4514850" indent="-457200" algn="ctr"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ct val="70000"/>
              </a:spcBef>
              <a:buSzPct val="80000"/>
            </a:pPr>
            <a:r>
              <a:rPr lang="en-US" altLang="en-US" sz="2300" b="0" i="0" dirty="0">
                <a:effectLst/>
                <a:latin typeface="Liberation Sans" panose="020B0604020202020204" pitchFamily="34" charset="0"/>
              </a:rPr>
              <a:t>There are </a:t>
            </a:r>
            <a:r>
              <a:rPr lang="en-US" altLang="en-US" sz="2300" i="0" dirty="0">
                <a:effectLst/>
                <a:latin typeface="Liberation Sans" panose="020B0604020202020204" pitchFamily="34" charset="0"/>
              </a:rPr>
              <a:t>two</a:t>
            </a:r>
            <a:r>
              <a:rPr lang="en-US" altLang="en-US" sz="2300" b="0" i="0" dirty="0">
                <a:effectLst/>
                <a:latin typeface="Liberation Sans" panose="020B0604020202020204" pitchFamily="34" charset="0"/>
              </a:rPr>
              <a:t> assumed cost flow methods:</a:t>
            </a:r>
          </a:p>
          <a:p>
            <a:pPr lvl="1" algn="l">
              <a:lnSpc>
                <a:spcPct val="125000"/>
              </a:lnSpc>
              <a:spcBef>
                <a:spcPct val="70000"/>
              </a:spcBef>
              <a:buFontTx/>
              <a:buAutoNum type="arabicPeriod"/>
            </a:pPr>
            <a:r>
              <a:rPr lang="en-US" altLang="en-US" sz="2200" b="0" i="0" dirty="0">
                <a:effectLst/>
                <a:latin typeface="Liberation Sans" panose="020B0604020202020204" pitchFamily="34" charset="0"/>
              </a:rPr>
              <a:t>First-in, first-out (FIFO)</a:t>
            </a:r>
          </a:p>
          <a:p>
            <a:pPr lvl="1" algn="l">
              <a:lnSpc>
                <a:spcPct val="125000"/>
              </a:lnSpc>
              <a:spcBef>
                <a:spcPct val="70000"/>
              </a:spcBef>
              <a:buFontTx/>
              <a:buAutoNum type="arabicPeriod"/>
            </a:pPr>
            <a:r>
              <a:rPr lang="en-US" altLang="en-US" sz="2200" b="0" i="0" dirty="0">
                <a:effectLst/>
                <a:latin typeface="Liberation Sans" panose="020B0604020202020204" pitchFamily="34" charset="0"/>
              </a:rPr>
              <a:t>Average-cost</a:t>
            </a:r>
          </a:p>
          <a:p>
            <a:pPr algn="l">
              <a:lnSpc>
                <a:spcPct val="125000"/>
              </a:lnSpc>
              <a:spcBef>
                <a:spcPct val="70000"/>
              </a:spcBef>
              <a:buSzPct val="80000"/>
            </a:pPr>
            <a:r>
              <a:rPr lang="en-US" altLang="en-US" sz="2300" i="0" dirty="0">
                <a:effectLst/>
                <a:latin typeface="Liberation Sans" panose="020B0604020202020204" pitchFamily="34" charset="0"/>
              </a:rPr>
              <a:t>Cost flow</a:t>
            </a:r>
            <a:r>
              <a:rPr lang="en-US" altLang="en-US" sz="2300" b="0" i="0" dirty="0">
                <a:effectLst/>
                <a:latin typeface="Liberation Sans" panose="020B0604020202020204" pitchFamily="34" charset="0"/>
              </a:rPr>
              <a:t> does not need be consistent with the </a:t>
            </a:r>
            <a:r>
              <a:rPr lang="en-US" altLang="en-US" sz="2300" i="0" dirty="0">
                <a:effectLst/>
                <a:latin typeface="Liberation Sans" panose="020B0604020202020204" pitchFamily="34" charset="0"/>
              </a:rPr>
              <a:t>physical movement</a:t>
            </a:r>
            <a:r>
              <a:rPr lang="en-US" altLang="en-US" sz="2300" b="0" i="0" dirty="0">
                <a:effectLst/>
                <a:latin typeface="Liberation Sans" panose="020B0604020202020204" pitchFamily="34" charset="0"/>
              </a:rPr>
              <a:t> of the goods.</a:t>
            </a:r>
          </a:p>
        </p:txBody>
      </p:sp>
      <p:sp>
        <p:nvSpPr>
          <p:cNvPr id="6"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7"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altLang="en-US" sz="3200" i="0" dirty="0" smtClean="0">
                <a:solidFill>
                  <a:srgbClr val="CC0000"/>
                </a:solidFill>
                <a:latin typeface="Liberation Sans" panose="020B0604020202020204" pitchFamily="34" charset="0"/>
              </a:rPr>
              <a:t>Cost Flow Assumptions</a:t>
            </a:r>
            <a:endParaRPr lang="en-US" altLang="en-US" sz="3200" i="0" dirty="0">
              <a:solidFill>
                <a:srgbClr val="CC0000"/>
              </a:solidFill>
              <a:latin typeface="Liberation Sans" panose="020B0604020202020204" pitchFamily="34" charset="0"/>
            </a:endParaRPr>
          </a:p>
        </p:txBody>
      </p:sp>
      <p:sp>
        <p:nvSpPr>
          <p:cNvPr id="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2</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022026699"/>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1"/>
          <p:cNvSpPr>
            <a:spLocks noChangeArrowheads="1"/>
          </p:cNvSpPr>
          <p:nvPr/>
        </p:nvSpPr>
        <p:spPr bwMode="auto">
          <a:xfrm>
            <a:off x="533400" y="609600"/>
            <a:ext cx="81534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3500" i="0" dirty="0" smtClean="0">
                <a:solidFill>
                  <a:srgbClr val="5F5F5F"/>
                </a:solidFill>
                <a:latin typeface="Liberation Sans" panose="020B0604020202020204" pitchFamily="34" charset="0"/>
              </a:rPr>
              <a:t>PREVIEW OF </a:t>
            </a:r>
            <a:r>
              <a:rPr lang="en-US" altLang="en-US" sz="4000" i="0" dirty="0" smtClean="0">
                <a:solidFill>
                  <a:srgbClr val="CC0000"/>
                </a:solidFill>
                <a:latin typeface="Liberation Sans" panose="020B0604020202020204" pitchFamily="34" charset="0"/>
              </a:rPr>
              <a:t>CHAPTER 6</a:t>
            </a:r>
            <a:endParaRPr lang="en-US" altLang="en-US" sz="2400" i="0" dirty="0">
              <a:solidFill>
                <a:srgbClr val="CC0000"/>
              </a:solidFill>
              <a:latin typeface="Liberation Sans" panose="020B0604020202020204" pitchFamily="34" charset="0"/>
            </a:endParaRPr>
          </a:p>
        </p:txBody>
      </p:sp>
      <p:sp>
        <p:nvSpPr>
          <p:cNvPr id="3075" name="Text Box 8"/>
          <p:cNvSpPr txBox="1">
            <a:spLocks noChangeArrowheads="1"/>
          </p:cNvSpPr>
          <p:nvPr/>
        </p:nvSpPr>
        <p:spPr bwMode="auto">
          <a:xfrm>
            <a:off x="2282825" y="5334000"/>
            <a:ext cx="4498975" cy="10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defTabSz="86518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100" i="0" dirty="0">
                <a:solidFill>
                  <a:schemeClr val="tx1"/>
                </a:solidFill>
                <a:latin typeface="Liberation Sans" panose="020B0604020202020204" pitchFamily="34" charset="0"/>
              </a:rPr>
              <a:t>Financial Accounting</a:t>
            </a:r>
          </a:p>
          <a:p>
            <a:pPr algn="ctr">
              <a:lnSpc>
                <a:spcPct val="114000"/>
              </a:lnSpc>
              <a:spcBef>
                <a:spcPct val="0"/>
              </a:spcBef>
              <a:buClrTx/>
              <a:buSzTx/>
              <a:buFontTx/>
              <a:buNone/>
            </a:pPr>
            <a:r>
              <a:rPr lang="en-US" altLang="en-US" sz="1900" i="0" dirty="0" smtClean="0">
                <a:solidFill>
                  <a:schemeClr val="tx1"/>
                </a:solidFill>
                <a:latin typeface="Liberation Sans" panose="020B0604020202020204" pitchFamily="34" charset="0"/>
              </a:rPr>
              <a:t>IFRS 3rd </a:t>
            </a:r>
            <a:r>
              <a:rPr lang="en-US" altLang="en-US" sz="1900" i="0" dirty="0">
                <a:solidFill>
                  <a:schemeClr val="tx1"/>
                </a:solidFill>
                <a:latin typeface="Liberation Sans" panose="020B0604020202020204" pitchFamily="34" charset="0"/>
              </a:rPr>
              <a:t>Edition</a:t>
            </a:r>
          </a:p>
          <a:p>
            <a:pPr algn="ctr">
              <a:lnSpc>
                <a:spcPct val="114000"/>
              </a:lnSpc>
              <a:spcBef>
                <a:spcPct val="0"/>
              </a:spcBef>
              <a:buClrTx/>
              <a:buSzTx/>
              <a:buFontTx/>
              <a:buNone/>
            </a:pPr>
            <a:r>
              <a:rPr lang="en-US" altLang="en-US" sz="1900" i="0" dirty="0">
                <a:solidFill>
                  <a:schemeClr val="tx1"/>
                </a:solidFill>
                <a:latin typeface="Liberation Sans" panose="020B0604020202020204" pitchFamily="34" charset="0"/>
              </a:rPr>
              <a:t>Weygandt </a:t>
            </a:r>
            <a:r>
              <a:rPr lang="en-US" altLang="en-US" sz="1900" i="0" dirty="0" smtClean="0">
                <a:solidFill>
                  <a:schemeClr val="tx1"/>
                </a:solidFill>
                <a:latin typeface="Liberation Sans" panose="020B0604020202020204" pitchFamily="34" charset="0"/>
                <a:cs typeface="Arial"/>
              </a:rPr>
              <a:t>●</a:t>
            </a:r>
            <a:r>
              <a:rPr lang="en-US" altLang="en-US" sz="1900" i="0" dirty="0" smtClean="0">
                <a:solidFill>
                  <a:schemeClr val="tx1"/>
                </a:solidFill>
                <a:latin typeface="Liberation Sans" panose="020B0604020202020204" pitchFamily="34" charset="0"/>
              </a:rPr>
              <a:t> Kimmel </a:t>
            </a:r>
            <a:r>
              <a:rPr lang="en-US" altLang="en-US" sz="1900" i="0" dirty="0" smtClean="0">
                <a:solidFill>
                  <a:schemeClr val="tx1"/>
                </a:solidFill>
                <a:latin typeface="Liberation Sans" panose="020B0604020202020204" pitchFamily="34" charset="0"/>
                <a:cs typeface="Arial"/>
              </a:rPr>
              <a:t>●</a:t>
            </a:r>
            <a:r>
              <a:rPr lang="en-US" altLang="en-US" sz="1900" i="0" dirty="0" smtClean="0">
                <a:solidFill>
                  <a:schemeClr val="tx1"/>
                </a:solidFill>
                <a:latin typeface="Liberation Sans" panose="020B0604020202020204" pitchFamily="34" charset="0"/>
              </a:rPr>
              <a:t> </a:t>
            </a:r>
            <a:r>
              <a:rPr lang="en-US" altLang="en-US" sz="1900" i="0" dirty="0">
                <a:solidFill>
                  <a:schemeClr val="tx1"/>
                </a:solidFill>
                <a:latin typeface="Liberation Sans" panose="020B0604020202020204" pitchFamily="34" charset="0"/>
              </a:rPr>
              <a:t>Kieso</a:t>
            </a:r>
            <a:r>
              <a:rPr lang="en-US" altLang="en-US" sz="1700" i="0" dirty="0">
                <a:solidFill>
                  <a:schemeClr val="tx1"/>
                </a:solidFill>
                <a:latin typeface="Liberation Sans" panose="020B0604020202020204" pitchFamily="34" charset="0"/>
              </a:rPr>
              <a:t> </a:t>
            </a: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52600"/>
            <a:ext cx="8721726" cy="2667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03898"/>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18648"/>
            <a:ext cx="8534399" cy="3311961"/>
          </a:xfrm>
          <a:prstGeom prst="rect">
            <a:avLst/>
          </a:prstGeom>
          <a:noFill/>
          <a:ln w="12700"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6627" name="Text Box 12"/>
          <p:cNvSpPr txBox="1">
            <a:spLocks noChangeArrowheads="1"/>
          </p:cNvSpPr>
          <p:nvPr/>
        </p:nvSpPr>
        <p:spPr bwMode="auto">
          <a:xfrm>
            <a:off x="533400" y="1295400"/>
            <a:ext cx="586740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pPr>
            <a:r>
              <a:rPr lang="en-US" altLang="en-US" sz="2200" b="0" i="0" dirty="0" smtClean="0">
                <a:solidFill>
                  <a:schemeClr val="tx1"/>
                </a:solidFill>
                <a:latin typeface="Liberation Sans" panose="020B0604020202020204" pitchFamily="34" charset="0"/>
              </a:rPr>
              <a:t>Data </a:t>
            </a:r>
            <a:r>
              <a:rPr lang="en-US" altLang="en-US" sz="2200" b="0" i="0" dirty="0">
                <a:solidFill>
                  <a:schemeClr val="tx1"/>
                </a:solidFill>
                <a:latin typeface="Liberation Sans" panose="020B0604020202020204" pitchFamily="34" charset="0"/>
              </a:rPr>
              <a:t>for </a:t>
            </a:r>
            <a:r>
              <a:rPr lang="en-US" altLang="en-US" sz="2200" b="0" i="0" dirty="0" smtClean="0">
                <a:solidFill>
                  <a:schemeClr val="tx1"/>
                </a:solidFill>
                <a:latin typeface="Liberation Sans" panose="020B0604020202020204" pitchFamily="34" charset="0"/>
              </a:rPr>
              <a:t>Lin </a:t>
            </a:r>
            <a:r>
              <a:rPr lang="en-US" altLang="en-US" sz="2200" b="0" i="0" dirty="0">
                <a:solidFill>
                  <a:schemeClr val="tx1"/>
                </a:solidFill>
                <a:latin typeface="Liberation Sans" panose="020B0604020202020204" pitchFamily="34" charset="0"/>
              </a:rPr>
              <a:t>Electronics’ Astro condensers.</a:t>
            </a:r>
          </a:p>
        </p:txBody>
      </p:sp>
      <p:sp>
        <p:nvSpPr>
          <p:cNvPr id="24581" name="Rectangle 8"/>
          <p:cNvSpPr>
            <a:spLocks noChangeArrowheads="1"/>
          </p:cNvSpPr>
          <p:nvPr/>
        </p:nvSpPr>
        <p:spPr bwMode="auto">
          <a:xfrm>
            <a:off x="152400" y="5507987"/>
            <a:ext cx="8891588" cy="40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p>
            <a:pPr algn="ctr">
              <a:lnSpc>
                <a:spcPct val="115000"/>
              </a:lnSpc>
              <a:defRPr/>
            </a:pPr>
            <a:r>
              <a:rPr lang="en-US" sz="1800" i="0" dirty="0">
                <a:solidFill>
                  <a:schemeClr val="tx1"/>
                </a:solidFill>
                <a:latin typeface="Liberation Sans" panose="020B0604020202020204" pitchFamily="34" charset="0"/>
              </a:rPr>
              <a:t>(Beginning Inventory + Purchases) - Ending Inventory = </a:t>
            </a:r>
            <a:r>
              <a:rPr lang="en-US" sz="1800" i="0" dirty="0">
                <a:solidFill>
                  <a:schemeClr val="accent6">
                    <a:lumMod val="50000"/>
                  </a:schemeClr>
                </a:solidFill>
                <a:latin typeface="Liberation Sans" panose="020B0604020202020204" pitchFamily="34" charset="0"/>
              </a:rPr>
              <a:t>Cost of Goods Sold</a:t>
            </a:r>
          </a:p>
        </p:txBody>
      </p:sp>
      <p:sp>
        <p:nvSpPr>
          <p:cNvPr id="26630"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r>
              <a:rPr lang="en-US" altLang="en-US" sz="3200" i="0" dirty="0">
                <a:solidFill>
                  <a:srgbClr val="CC0000"/>
                </a:solidFill>
                <a:latin typeface="Liberation Sans" panose="020B0604020202020204" pitchFamily="34" charset="0"/>
              </a:rPr>
              <a:t>Cost Flow Assumptions</a:t>
            </a:r>
          </a:p>
        </p:txBody>
      </p:sp>
      <p:sp>
        <p:nvSpPr>
          <p:cNvPr id="26631"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2663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2</a:t>
            </a:r>
          </a:p>
        </p:txBody>
      </p:sp>
      <p:sp>
        <p:nvSpPr>
          <p:cNvPr id="10" name="Rectangle 9"/>
          <p:cNvSpPr/>
          <p:nvPr/>
        </p:nvSpPr>
        <p:spPr>
          <a:xfrm>
            <a:off x="7543800" y="1595310"/>
            <a:ext cx="1371600" cy="2744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pPr algn="r"/>
            <a:r>
              <a:rPr lang="en-US" sz="1200" i="0" dirty="0">
                <a:solidFill>
                  <a:schemeClr val="tx1"/>
                </a:solidFill>
                <a:latin typeface="Liberation Sans" panose="020B0604020202020204" pitchFamily="34" charset="0"/>
              </a:rPr>
              <a:t>Illustration </a:t>
            </a:r>
            <a:r>
              <a:rPr lang="en-US" sz="1200" i="0" dirty="0" smtClean="0">
                <a:solidFill>
                  <a:schemeClr val="tx1"/>
                </a:solidFill>
                <a:latin typeface="Liberation Sans" panose="020B0604020202020204" pitchFamily="34" charset="0"/>
              </a:rPr>
              <a:t>6-5</a:t>
            </a:r>
            <a:endParaRPr lang="en-US" sz="1200" i="0"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33400" y="1952625"/>
            <a:ext cx="7543800" cy="3330399"/>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marL="342900" indent="-342900">
              <a:defRPr sz="2800" b="1" i="1">
                <a:solidFill>
                  <a:srgbClr val="BC0000"/>
                </a:solidFill>
                <a:latin typeface="Comic Sans MS" pitchFamily="66" charset="0"/>
              </a:defRPr>
            </a:lvl1pPr>
            <a:lvl2pPr marL="68580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lvl="1">
              <a:lnSpc>
                <a:spcPct val="125000"/>
              </a:lnSpc>
              <a:spcBef>
                <a:spcPts val="1600"/>
              </a:spcBef>
              <a:buClr>
                <a:srgbClr val="CC0000"/>
              </a:buClr>
              <a:buSzPct val="80000"/>
              <a:buFont typeface="Wingdings" pitchFamily="2" charset="2"/>
              <a:buChar char="u"/>
            </a:pPr>
            <a:r>
              <a:rPr lang="en-US" altLang="en-US" sz="2100" i="0" dirty="0">
                <a:solidFill>
                  <a:srgbClr val="000000"/>
                </a:solidFill>
                <a:latin typeface="Liberation Sans" panose="020B0604020202020204" pitchFamily="34" charset="0"/>
              </a:rPr>
              <a:t>Costs of the earliest goods purchased </a:t>
            </a:r>
            <a:r>
              <a:rPr lang="en-US" altLang="en-US" sz="2100" b="0" i="0" dirty="0">
                <a:solidFill>
                  <a:srgbClr val="000000"/>
                </a:solidFill>
                <a:latin typeface="Liberation Sans" panose="020B0604020202020204" pitchFamily="34" charset="0"/>
              </a:rPr>
              <a:t>are the first to be recognized in determining cost of goods sold.</a:t>
            </a:r>
          </a:p>
          <a:p>
            <a:pPr lvl="1">
              <a:lnSpc>
                <a:spcPct val="125000"/>
              </a:lnSpc>
              <a:spcBef>
                <a:spcPts val="1600"/>
              </a:spcBef>
              <a:buClr>
                <a:srgbClr val="CC0000"/>
              </a:buClr>
              <a:buSzPct val="80000"/>
              <a:buFont typeface="Wingdings" pitchFamily="2" charset="2"/>
              <a:buChar char="u"/>
            </a:pPr>
            <a:r>
              <a:rPr lang="en-US" altLang="en-US" sz="2100" b="0" i="0" dirty="0">
                <a:solidFill>
                  <a:srgbClr val="000000"/>
                </a:solidFill>
                <a:latin typeface="Liberation Sans" panose="020B0604020202020204" pitchFamily="34" charset="0"/>
              </a:rPr>
              <a:t>Often parallels actual physical flow of merchandise.</a:t>
            </a:r>
          </a:p>
          <a:p>
            <a:pPr lvl="1">
              <a:lnSpc>
                <a:spcPct val="125000"/>
              </a:lnSpc>
              <a:spcBef>
                <a:spcPts val="1600"/>
              </a:spcBef>
              <a:buClr>
                <a:srgbClr val="CC0000"/>
              </a:buClr>
              <a:buSzPct val="80000"/>
              <a:buFont typeface="Wingdings" pitchFamily="2" charset="2"/>
              <a:buChar char="u"/>
            </a:pPr>
            <a:r>
              <a:rPr lang="en-US" altLang="en-US" sz="2100" b="0" i="0" dirty="0">
                <a:solidFill>
                  <a:srgbClr val="000000"/>
                </a:solidFill>
                <a:latin typeface="Liberation Sans" panose="020B0604020202020204" pitchFamily="34" charset="0"/>
              </a:rPr>
              <a:t>Companies </a:t>
            </a:r>
            <a:r>
              <a:rPr lang="en-US" altLang="en-US" sz="2100" b="0" i="0" dirty="0" smtClean="0">
                <a:solidFill>
                  <a:srgbClr val="000000"/>
                </a:solidFill>
                <a:latin typeface="Liberation Sans" panose="020B0604020202020204" pitchFamily="34" charset="0"/>
              </a:rPr>
              <a:t>obtain </a:t>
            </a:r>
            <a:r>
              <a:rPr lang="en-US" altLang="en-US" sz="2100" b="0" i="0" dirty="0">
                <a:solidFill>
                  <a:srgbClr val="000000"/>
                </a:solidFill>
                <a:latin typeface="Liberation Sans" panose="020B0604020202020204" pitchFamily="34" charset="0"/>
              </a:rPr>
              <a:t>the cost of the ending inventory by taking the unit cost of the most recent purchase and working backward until all units of inventory have been costed.</a:t>
            </a:r>
          </a:p>
        </p:txBody>
      </p:sp>
      <p:sp>
        <p:nvSpPr>
          <p:cNvPr id="27651" name="Text Box 7"/>
          <p:cNvSpPr txBox="1">
            <a:spLocks noChangeArrowheads="1"/>
          </p:cNvSpPr>
          <p:nvPr/>
        </p:nvSpPr>
        <p:spPr bwMode="auto">
          <a:xfrm>
            <a:off x="547688" y="1295400"/>
            <a:ext cx="68437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pPr>
            <a:r>
              <a:rPr lang="en-US" altLang="en-US" i="0" dirty="0" smtClean="0">
                <a:solidFill>
                  <a:srgbClr val="006600"/>
                </a:solidFill>
                <a:latin typeface="Liberation Sans" panose="020B0604020202020204" pitchFamily="34" charset="0"/>
              </a:rPr>
              <a:t>FIRST-IN, FIRST-OUT (FIFO)</a:t>
            </a:r>
            <a:endParaRPr lang="en-US" altLang="en-US" i="0" dirty="0">
              <a:solidFill>
                <a:srgbClr val="006600"/>
              </a:solidFill>
              <a:latin typeface="Liberation Sans" panose="020B0604020202020204" pitchFamily="34" charset="0"/>
            </a:endParaRPr>
          </a:p>
        </p:txBody>
      </p:sp>
      <p:sp>
        <p:nvSpPr>
          <p:cNvPr id="27652"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r>
              <a:rPr lang="en-US" altLang="en-US" sz="3200" i="0" dirty="0">
                <a:solidFill>
                  <a:srgbClr val="CC0000"/>
                </a:solidFill>
                <a:latin typeface="Liberation Sans" panose="020B0604020202020204" pitchFamily="34" charset="0"/>
              </a:rPr>
              <a:t>Cost Flow Assumptions</a:t>
            </a:r>
          </a:p>
        </p:txBody>
      </p:sp>
      <p:sp>
        <p:nvSpPr>
          <p:cNvPr id="27653"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2765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2</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095" y="1309048"/>
            <a:ext cx="8482349" cy="4694945"/>
          </a:xfrm>
          <a:prstGeom prst="rect">
            <a:avLst/>
          </a:prstGeom>
          <a:noFill/>
          <a:ln w="12700"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8681"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pPr>
              <a:buSzPct val="80000"/>
            </a:pPr>
            <a:r>
              <a:rPr lang="en-US" altLang="en-US" sz="3200" i="0" dirty="0" smtClean="0">
                <a:solidFill>
                  <a:srgbClr val="006600"/>
                </a:solidFill>
                <a:latin typeface="Liberation Sans" panose="020B0604020202020204" pitchFamily="34" charset="0"/>
              </a:rPr>
              <a:t>FIRST-IN, FIRST-OUT (FIFO)</a:t>
            </a:r>
            <a:endParaRPr lang="en-US" altLang="en-US" sz="3200" i="0" dirty="0">
              <a:solidFill>
                <a:srgbClr val="006600"/>
              </a:solidFill>
              <a:latin typeface="Liberation Sans" panose="020B0604020202020204" pitchFamily="34" charset="0"/>
            </a:endParaRPr>
          </a:p>
        </p:txBody>
      </p:sp>
      <p:sp>
        <p:nvSpPr>
          <p:cNvPr id="28682"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99698" name="Line 18"/>
          <p:cNvSpPr>
            <a:spLocks noChangeShapeType="1"/>
          </p:cNvSpPr>
          <p:nvPr/>
        </p:nvSpPr>
        <p:spPr bwMode="auto">
          <a:xfrm>
            <a:off x="8077200" y="3710940"/>
            <a:ext cx="0" cy="1089660"/>
          </a:xfrm>
          <a:prstGeom prst="line">
            <a:avLst/>
          </a:prstGeom>
          <a:noFill/>
          <a:ln w="28575">
            <a:solidFill>
              <a:srgbClr val="CC0000"/>
            </a:solidFill>
            <a:round/>
            <a:headEnd/>
            <a:tailEnd type="triangle" w="med" len="med"/>
          </a:ln>
          <a:effectLst/>
          <a:extLst/>
        </p:spPr>
        <p:txBody>
          <a:bodyPr lIns="90488" tIns="44450" rIns="90488" bIns="44450"/>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2868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2</a:t>
            </a:r>
          </a:p>
        </p:txBody>
      </p:sp>
      <p:sp>
        <p:nvSpPr>
          <p:cNvPr id="2" name="Rectangle 1"/>
          <p:cNvSpPr/>
          <p:nvPr/>
        </p:nvSpPr>
        <p:spPr>
          <a:xfrm>
            <a:off x="762000" y="6066804"/>
            <a:ext cx="2514600" cy="459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r>
              <a:rPr lang="en-US" sz="1200" i="0" dirty="0">
                <a:solidFill>
                  <a:schemeClr val="tx1"/>
                </a:solidFill>
                <a:latin typeface="Liberation Sans" panose="020B0604020202020204" pitchFamily="34" charset="0"/>
              </a:rPr>
              <a:t>Illustration 6-6</a:t>
            </a:r>
          </a:p>
          <a:p>
            <a:r>
              <a:rPr lang="en-US" sz="1200" b="0" i="0" dirty="0">
                <a:solidFill>
                  <a:schemeClr val="tx1"/>
                </a:solidFill>
                <a:latin typeface="Liberation Sans" panose="020B0604020202020204" pitchFamily="34" charset="0"/>
              </a:rPr>
              <a:t>Allocation of </a:t>
            </a:r>
            <a:r>
              <a:rPr lang="en-US" sz="1200" b="0" i="0" dirty="0" smtClean="0">
                <a:solidFill>
                  <a:schemeClr val="tx1"/>
                </a:solidFill>
                <a:latin typeface="Liberation Sans" panose="020B0604020202020204" pitchFamily="34" charset="0"/>
              </a:rPr>
              <a:t>costs—FIFO method</a:t>
            </a:r>
            <a:endParaRPr lang="en-US" sz="1200" b="0" i="0" dirty="0">
              <a:solidFill>
                <a:schemeClr val="tx1"/>
              </a:solidFill>
              <a:latin typeface="Liberation Sans" panose="020B0604020202020204" pitchFamily="34" charset="0"/>
            </a:endParaRPr>
          </a:p>
        </p:txBody>
      </p:sp>
      <p:pic>
        <p:nvPicPr>
          <p:cNvPr id="57347"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726" y="4994120"/>
            <a:ext cx="3750274" cy="2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648" y="5242056"/>
            <a:ext cx="3750274" cy="2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726" y="5558232"/>
            <a:ext cx="3750274" cy="2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7209" y="5244152"/>
            <a:ext cx="4537831" cy="2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3552" y="5550870"/>
            <a:ext cx="4537831" cy="2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3552" y="4980296"/>
            <a:ext cx="4537831" cy="2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5871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7347"/>
                                        </p:tgtEl>
                                      </p:cBhvr>
                                    </p:animEffect>
                                    <p:set>
                                      <p:cBhvr>
                                        <p:cTn id="7" dur="1" fill="hold">
                                          <p:stCondLst>
                                            <p:cond delay="499"/>
                                          </p:stCondLst>
                                        </p:cTn>
                                        <p:tgtEl>
                                          <p:spTgt spid="5734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99698"/>
                                        </p:tgtEl>
                                        <p:attrNameLst>
                                          <p:attrName>style.visibility</p:attrName>
                                        </p:attrNameLst>
                                      </p:cBhvr>
                                      <p:to>
                                        <p:strVal val="visible"/>
                                      </p:to>
                                    </p:set>
                                    <p:animEffect transition="in" filter="wipe(up)">
                                      <p:cBhvr>
                                        <p:cTn id="22" dur="500"/>
                                        <p:tgtEl>
                                          <p:spTgt spid="199698"/>
                                        </p:tgtEl>
                                      </p:cBhvr>
                                    </p:animEffect>
                                  </p:childTnLst>
                                </p:cTn>
                              </p:par>
                            </p:childTnLst>
                          </p:cTn>
                        </p:par>
                        <p:par>
                          <p:cTn id="23" fill="hold">
                            <p:stCondLst>
                              <p:cond delay="500"/>
                            </p:stCondLst>
                            <p:childTnLst>
                              <p:par>
                                <p:cTn id="24" presetID="10" presetClass="exit" presetSubtype="0" fill="hold" nodeType="afterEffect">
                                  <p:stCondLst>
                                    <p:cond delay="0"/>
                                  </p:stCondLst>
                                  <p:childTnLst>
                                    <p:animEffect transition="out" filter="fade">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15" y="1426192"/>
            <a:ext cx="8439933" cy="3825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9" name="Rectangle 14"/>
          <p:cNvSpPr>
            <a:spLocks noChangeArrowheads="1"/>
          </p:cNvSpPr>
          <p:nvPr/>
        </p:nvSpPr>
        <p:spPr bwMode="auto">
          <a:xfrm>
            <a:off x="5340928" y="4308063"/>
            <a:ext cx="3186545" cy="1543948"/>
          </a:xfrm>
          <a:prstGeom prst="rect">
            <a:avLst/>
          </a:prstGeom>
          <a:solidFill>
            <a:schemeClr val="accent3"/>
          </a:solidFill>
          <a:ln>
            <a:noFill/>
          </a:ln>
          <a:effectLst>
            <a:innerShdw blurRad="114300">
              <a:prstClr val="black"/>
            </a:innerShdw>
          </a:effectLst>
          <a:extLst/>
        </p:spPr>
        <p:txBody>
          <a:bodyPr lIns="90488" tIns="0" rIns="90488" bIns="44450" anchor="ctr" anchorCtr="0">
            <a:spAutoFit/>
          </a:bodyPr>
          <a:lstStyle>
            <a:lvl1pPr marL="109538">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sz="1600" i="0" dirty="0">
                <a:solidFill>
                  <a:srgbClr val="004274"/>
                </a:solidFill>
                <a:latin typeface="Liberation Sans" panose="020B0604020202020204" pitchFamily="34" charset="0"/>
              </a:rPr>
              <a:t>• HELPFUL </a:t>
            </a:r>
            <a:r>
              <a:rPr lang="en-US" sz="1600" i="0" dirty="0" smtClean="0">
                <a:solidFill>
                  <a:srgbClr val="004274"/>
                </a:solidFill>
                <a:latin typeface="Liberation Sans" panose="020B0604020202020204" pitchFamily="34" charset="0"/>
              </a:rPr>
              <a:t>HINT</a:t>
            </a:r>
            <a:r>
              <a:rPr lang="en-US" altLang="en-US" sz="1600" i="0" dirty="0" smtClean="0">
                <a:solidFill>
                  <a:srgbClr val="0060A8"/>
                </a:solidFill>
                <a:latin typeface="Liberation Sans" panose="020B0604020202020204" pitchFamily="34" charset="0"/>
              </a:rPr>
              <a:t> </a:t>
            </a:r>
          </a:p>
          <a:p>
            <a:r>
              <a:rPr lang="en-US" altLang="en-US" sz="1600" b="0" i="0" dirty="0" smtClean="0">
                <a:solidFill>
                  <a:schemeClr val="tx1"/>
                </a:solidFill>
                <a:latin typeface="Liberation Sans" panose="020B0604020202020204" pitchFamily="34" charset="0"/>
              </a:rPr>
              <a:t>Another </a:t>
            </a:r>
            <a:r>
              <a:rPr lang="en-US" altLang="en-US" sz="1600" b="0" i="0" dirty="0">
                <a:solidFill>
                  <a:schemeClr val="tx1"/>
                </a:solidFill>
                <a:latin typeface="Liberation Sans" panose="020B0604020202020204" pitchFamily="34" charset="0"/>
              </a:rPr>
              <a:t>way </a:t>
            </a:r>
            <a:r>
              <a:rPr lang="en-US" altLang="en-US" sz="1600" b="0" i="0" dirty="0" smtClean="0">
                <a:solidFill>
                  <a:schemeClr val="tx1"/>
                </a:solidFill>
                <a:latin typeface="Liberation Sans" panose="020B0604020202020204" pitchFamily="34" charset="0"/>
              </a:rPr>
              <a:t>of thinking </a:t>
            </a:r>
            <a:r>
              <a:rPr lang="en-US" altLang="en-US" sz="1600" b="0" i="0" dirty="0">
                <a:solidFill>
                  <a:schemeClr val="tx1"/>
                </a:solidFill>
                <a:latin typeface="Liberation Sans" panose="020B0604020202020204" pitchFamily="34" charset="0"/>
              </a:rPr>
              <a:t>about the calculation of FIFO ending inventory is the </a:t>
            </a:r>
            <a:r>
              <a:rPr lang="en-US" altLang="en-US" sz="1600" dirty="0" smtClean="0">
                <a:solidFill>
                  <a:schemeClr val="tx1"/>
                </a:solidFill>
                <a:latin typeface="Liberation Sans" panose="020B0604020202020204" pitchFamily="34" charset="0"/>
              </a:rPr>
              <a:t>LISH </a:t>
            </a:r>
            <a:r>
              <a:rPr lang="en-US" altLang="en-US" sz="1600" dirty="0">
                <a:solidFill>
                  <a:schemeClr val="tx1"/>
                </a:solidFill>
                <a:latin typeface="Liberation Sans" panose="020B0604020202020204" pitchFamily="34" charset="0"/>
              </a:rPr>
              <a:t>assumption</a:t>
            </a:r>
            <a:r>
              <a:rPr lang="en-US" altLang="en-US" sz="1600" b="0" i="0" dirty="0">
                <a:solidFill>
                  <a:schemeClr val="tx1"/>
                </a:solidFill>
                <a:latin typeface="Liberation Sans" panose="020B0604020202020204" pitchFamily="34" charset="0"/>
              </a:rPr>
              <a:t>—last in still here.</a:t>
            </a:r>
          </a:p>
        </p:txBody>
      </p:sp>
      <p:sp>
        <p:nvSpPr>
          <p:cNvPr id="29701"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pPr>
              <a:buSzPct val="80000"/>
            </a:pPr>
            <a:r>
              <a:rPr lang="en-US" altLang="en-US" sz="3200" i="0" dirty="0" smtClean="0">
                <a:solidFill>
                  <a:srgbClr val="006600"/>
                </a:solidFill>
                <a:latin typeface="Liberation Sans" panose="020B0604020202020204" pitchFamily="34" charset="0"/>
              </a:rPr>
              <a:t>FIRST-IN, FIRST-OUT (FIFO)</a:t>
            </a:r>
            <a:endParaRPr lang="en-US" altLang="en-US" sz="3200" i="0" dirty="0">
              <a:solidFill>
                <a:srgbClr val="006600"/>
              </a:solidFill>
              <a:latin typeface="Liberation Sans" panose="020B0604020202020204" pitchFamily="34" charset="0"/>
            </a:endParaRPr>
          </a:p>
        </p:txBody>
      </p:sp>
      <p:sp>
        <p:nvSpPr>
          <p:cNvPr id="1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2</a:t>
            </a:r>
            <a:endParaRPr lang="en-US" altLang="en-US" sz="1600" dirty="0">
              <a:solidFill>
                <a:schemeClr val="bg2"/>
              </a:solidFill>
              <a:latin typeface="Liberation Sans" panose="020B0604020202020204" pitchFamily="34" charset="0"/>
            </a:endParaRPr>
          </a:p>
        </p:txBody>
      </p:sp>
      <p:sp>
        <p:nvSpPr>
          <p:cNvPr id="12" name="Rectangle 11"/>
          <p:cNvSpPr/>
          <p:nvPr/>
        </p:nvSpPr>
        <p:spPr>
          <a:xfrm>
            <a:off x="498144" y="5636900"/>
            <a:ext cx="2514600" cy="459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r>
              <a:rPr lang="en-US" sz="1200" i="0" dirty="0">
                <a:solidFill>
                  <a:schemeClr val="tx1"/>
                </a:solidFill>
                <a:latin typeface="Liberation Sans" panose="020B0604020202020204" pitchFamily="34" charset="0"/>
              </a:rPr>
              <a:t>Illustration 6-6</a:t>
            </a:r>
          </a:p>
          <a:p>
            <a:r>
              <a:rPr lang="en-US" sz="1200" b="0" i="0" dirty="0">
                <a:solidFill>
                  <a:schemeClr val="tx1"/>
                </a:solidFill>
                <a:latin typeface="Liberation Sans" panose="020B0604020202020204" pitchFamily="34" charset="0"/>
              </a:rPr>
              <a:t>Allocation of </a:t>
            </a:r>
            <a:r>
              <a:rPr lang="en-US" sz="1200" b="0" i="0" dirty="0" smtClean="0">
                <a:solidFill>
                  <a:schemeClr val="tx1"/>
                </a:solidFill>
                <a:latin typeface="Liberation Sans" panose="020B0604020202020204" pitchFamily="34" charset="0"/>
              </a:rPr>
              <a:t>costs—FIFO method</a:t>
            </a:r>
            <a:endParaRPr lang="en-US" sz="1200" b="0" i="0"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33400" y="1919288"/>
            <a:ext cx="7543800" cy="1948675"/>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marL="342900" indent="-342900">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lvl="1">
              <a:lnSpc>
                <a:spcPct val="125000"/>
              </a:lnSpc>
              <a:spcBef>
                <a:spcPts val="1600"/>
              </a:spcBef>
              <a:buClr>
                <a:srgbClr val="CC0000"/>
              </a:buClr>
              <a:buSzPct val="80000"/>
              <a:buFont typeface="Wingdings" pitchFamily="2" charset="2"/>
              <a:buChar char="u"/>
            </a:pPr>
            <a:r>
              <a:rPr lang="en-US" altLang="en-US" sz="2200" b="0" i="0" dirty="0">
                <a:solidFill>
                  <a:schemeClr val="tx1"/>
                </a:solidFill>
                <a:latin typeface="Liberation Sans" panose="020B0604020202020204" pitchFamily="34" charset="0"/>
              </a:rPr>
              <a:t>Allocates cost of goods available for sale on the basis of </a:t>
            </a:r>
            <a:r>
              <a:rPr lang="en-US" altLang="en-US" sz="2200" i="0" dirty="0">
                <a:solidFill>
                  <a:schemeClr val="tx2">
                    <a:lumMod val="75000"/>
                  </a:schemeClr>
                </a:solidFill>
                <a:latin typeface="Liberation Sans" panose="020B0604020202020204" pitchFamily="34" charset="0"/>
              </a:rPr>
              <a:t>weighted-average unit cost</a:t>
            </a:r>
            <a:r>
              <a:rPr lang="en-US" altLang="en-US" sz="2200" b="0" i="0" dirty="0">
                <a:solidFill>
                  <a:schemeClr val="tx2">
                    <a:lumMod val="75000"/>
                  </a:schemeClr>
                </a:solidFill>
                <a:latin typeface="Liberation Sans" panose="020B0604020202020204" pitchFamily="34" charset="0"/>
              </a:rPr>
              <a:t> </a:t>
            </a:r>
            <a:r>
              <a:rPr lang="en-US" altLang="en-US" sz="2200" b="0" i="0" dirty="0">
                <a:solidFill>
                  <a:schemeClr val="tx1"/>
                </a:solidFill>
                <a:latin typeface="Liberation Sans" panose="020B0604020202020204" pitchFamily="34" charset="0"/>
              </a:rPr>
              <a:t>incurred.</a:t>
            </a:r>
          </a:p>
          <a:p>
            <a:pPr lvl="1">
              <a:lnSpc>
                <a:spcPct val="125000"/>
              </a:lnSpc>
              <a:spcBef>
                <a:spcPts val="1600"/>
              </a:spcBef>
              <a:buClr>
                <a:srgbClr val="CC0000"/>
              </a:buClr>
              <a:buSzPct val="80000"/>
              <a:buFont typeface="Wingdings" pitchFamily="2" charset="2"/>
              <a:buChar char="u"/>
            </a:pPr>
            <a:r>
              <a:rPr lang="en-US" altLang="en-US" sz="2200" b="0" i="0" dirty="0">
                <a:solidFill>
                  <a:schemeClr val="tx1"/>
                </a:solidFill>
                <a:latin typeface="Liberation Sans" panose="020B0604020202020204" pitchFamily="34" charset="0"/>
              </a:rPr>
              <a:t>Applies weighted-average unit cost to the </a:t>
            </a:r>
            <a:r>
              <a:rPr lang="en-US" altLang="en-US" sz="2200" i="0" dirty="0">
                <a:solidFill>
                  <a:schemeClr val="tx1"/>
                </a:solidFill>
                <a:latin typeface="Liberation Sans" panose="020B0604020202020204" pitchFamily="34" charset="0"/>
              </a:rPr>
              <a:t>units on hand</a:t>
            </a:r>
            <a:r>
              <a:rPr lang="en-US" altLang="en-US" sz="2200" b="0" i="0" dirty="0">
                <a:solidFill>
                  <a:schemeClr val="tx1"/>
                </a:solidFill>
                <a:latin typeface="Liberation Sans" panose="020B0604020202020204" pitchFamily="34" charset="0"/>
              </a:rPr>
              <a:t> to determine cost of the ending inventory.</a:t>
            </a:r>
          </a:p>
        </p:txBody>
      </p:sp>
      <p:sp>
        <p:nvSpPr>
          <p:cNvPr id="33795" name="Text Box 5"/>
          <p:cNvSpPr txBox="1">
            <a:spLocks noChangeArrowheads="1"/>
          </p:cNvSpPr>
          <p:nvPr/>
        </p:nvSpPr>
        <p:spPr bwMode="auto">
          <a:xfrm>
            <a:off x="547688" y="1295400"/>
            <a:ext cx="68437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pPr>
            <a:r>
              <a:rPr lang="en-US" altLang="en-US" i="0" dirty="0" smtClean="0">
                <a:solidFill>
                  <a:srgbClr val="006600"/>
                </a:solidFill>
                <a:latin typeface="Liberation Sans" panose="020B0604020202020204" pitchFamily="34" charset="0"/>
              </a:rPr>
              <a:t>AVERAGE-COST</a:t>
            </a:r>
            <a:endParaRPr lang="en-US" altLang="en-US" i="0" dirty="0">
              <a:solidFill>
                <a:srgbClr val="006600"/>
              </a:solidFill>
              <a:latin typeface="Liberation Sans" panose="020B0604020202020204" pitchFamily="34" charset="0"/>
            </a:endParaRPr>
          </a:p>
        </p:txBody>
      </p:sp>
      <p:sp>
        <p:nvSpPr>
          <p:cNvPr id="33796"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r>
              <a:rPr lang="en-US" altLang="en-US" sz="3200" i="0" dirty="0">
                <a:solidFill>
                  <a:srgbClr val="CC0000"/>
                </a:solidFill>
                <a:latin typeface="Liberation Sans" panose="020B0604020202020204" pitchFamily="34" charset="0"/>
              </a:rPr>
              <a:t>Cost Flow Assumptions</a:t>
            </a:r>
          </a:p>
        </p:txBody>
      </p:sp>
      <p:sp>
        <p:nvSpPr>
          <p:cNvPr id="33797"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379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2</a:t>
            </a:r>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24381"/>
            <a:ext cx="8534400" cy="108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77504" y="5420071"/>
            <a:ext cx="2895600" cy="459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r>
              <a:rPr lang="en-US" sz="1200" i="0" dirty="0">
                <a:solidFill>
                  <a:schemeClr val="tx1"/>
                </a:solidFill>
                <a:latin typeface="Liberation Sans" panose="020B0604020202020204" pitchFamily="34" charset="0"/>
              </a:rPr>
              <a:t>Illustration 6-8</a:t>
            </a:r>
          </a:p>
          <a:p>
            <a:r>
              <a:rPr lang="en-US" sz="1200" b="0" i="0" dirty="0">
                <a:solidFill>
                  <a:schemeClr val="tx1"/>
                </a:solidFill>
                <a:latin typeface="Liberation Sans" panose="020B0604020202020204" pitchFamily="34" charset="0"/>
              </a:rPr>
              <a:t>Formula for </a:t>
            </a:r>
            <a:r>
              <a:rPr lang="en-US" sz="1200" b="0" i="0" dirty="0" smtClean="0">
                <a:solidFill>
                  <a:schemeClr val="tx1"/>
                </a:solidFill>
                <a:latin typeface="Liberation Sans" panose="020B0604020202020204" pitchFamily="34" charset="0"/>
              </a:rPr>
              <a:t>weighted-average unit </a:t>
            </a:r>
            <a:r>
              <a:rPr lang="en-US" sz="1200" b="0" i="0" dirty="0">
                <a:solidFill>
                  <a:schemeClr val="tx1"/>
                </a:solidFill>
                <a:latin typeface="Liberation Sans" panose="020B0604020202020204" pitchFamily="34" charset="0"/>
              </a:rPr>
              <a:t>cost</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534400" cy="4340591"/>
          </a:xfrm>
          <a:prstGeom prst="rect">
            <a:avLst/>
          </a:prstGeom>
          <a:noFill/>
          <a:ln w="12700"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4822"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pPr>
              <a:buSzPct val="80000"/>
            </a:pPr>
            <a:r>
              <a:rPr lang="en-US" altLang="en-US" sz="3200" i="0" dirty="0" smtClean="0">
                <a:solidFill>
                  <a:srgbClr val="006600"/>
                </a:solidFill>
                <a:latin typeface="Liberation Sans" panose="020B0604020202020204" pitchFamily="34" charset="0"/>
              </a:rPr>
              <a:t>AVERAGE-COST</a:t>
            </a:r>
            <a:endParaRPr lang="en-US" altLang="en-US" sz="3200" i="0" dirty="0">
              <a:solidFill>
                <a:srgbClr val="006600"/>
              </a:solidFill>
              <a:latin typeface="Liberation Sans" panose="020B0604020202020204" pitchFamily="34" charset="0"/>
            </a:endParaRPr>
          </a:p>
        </p:txBody>
      </p:sp>
      <p:sp>
        <p:nvSpPr>
          <p:cNvPr id="34823"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482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2</a:t>
            </a:r>
          </a:p>
        </p:txBody>
      </p:sp>
      <p:pic>
        <p:nvPicPr>
          <p:cNvPr id="11"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430" y="4634552"/>
            <a:ext cx="3750274" cy="822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5169" y="4650678"/>
            <a:ext cx="4537831" cy="822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 y="5695423"/>
            <a:ext cx="3124200" cy="459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r>
              <a:rPr lang="en-US" sz="1200" i="0" dirty="0">
                <a:solidFill>
                  <a:schemeClr val="tx1"/>
                </a:solidFill>
                <a:latin typeface="Liberation Sans" panose="020B0604020202020204" pitchFamily="34" charset="0"/>
              </a:rPr>
              <a:t>Illustration 6-9</a:t>
            </a:r>
          </a:p>
          <a:p>
            <a:r>
              <a:rPr lang="en-US" sz="1200" b="0" i="0" dirty="0">
                <a:solidFill>
                  <a:schemeClr val="tx1"/>
                </a:solidFill>
                <a:latin typeface="Liberation Sans" panose="020B0604020202020204" pitchFamily="34" charset="0"/>
              </a:rPr>
              <a:t>Allocation of </a:t>
            </a:r>
            <a:r>
              <a:rPr lang="en-US" sz="1200" b="0" i="0" dirty="0" smtClean="0">
                <a:solidFill>
                  <a:schemeClr val="tx1"/>
                </a:solidFill>
                <a:latin typeface="Liberation Sans" panose="020B0604020202020204" pitchFamily="34" charset="0"/>
              </a:rPr>
              <a:t>costs—average-cost </a:t>
            </a:r>
            <a:r>
              <a:rPr lang="en-US" sz="1200" b="0" i="0" dirty="0">
                <a:solidFill>
                  <a:schemeClr val="tx1"/>
                </a:solidFill>
                <a:latin typeface="Liberation Sans" panose="020B0604020202020204" pitchFamily="34" charset="0"/>
              </a:rPr>
              <a:t>method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6"/>
          <p:cNvSpPr>
            <a:spLocks noChangeArrowheads="1"/>
          </p:cNvSpPr>
          <p:nvPr/>
        </p:nvSpPr>
        <p:spPr bwMode="auto">
          <a:xfrm>
            <a:off x="7148634" y="1497014"/>
            <a:ext cx="1431803"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spAutoFit/>
          </a:bodyPr>
          <a:lstStyle>
            <a:lvl1pPr marL="109538">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r>
              <a:rPr lang="en-US" altLang="en-US" sz="1200" i="0" dirty="0">
                <a:solidFill>
                  <a:schemeClr val="tx1"/>
                </a:solidFill>
                <a:latin typeface="Liberation Sans" panose="020B0604020202020204" pitchFamily="34" charset="0"/>
              </a:rPr>
              <a:t>Illustration 6-11</a:t>
            </a:r>
          </a:p>
        </p:txBody>
      </p:sp>
      <p:sp>
        <p:nvSpPr>
          <p:cNvPr id="35845"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584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2</a:t>
            </a:r>
          </a:p>
        </p:txBody>
      </p:sp>
      <p:sp>
        <p:nvSpPr>
          <p:cNvPr id="8"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pPr>
              <a:buSzPct val="80000"/>
            </a:pPr>
            <a:r>
              <a:rPr lang="en-US" altLang="en-US" sz="3200" i="0" dirty="0" smtClean="0">
                <a:solidFill>
                  <a:srgbClr val="006600"/>
                </a:solidFill>
                <a:latin typeface="Liberation Sans" panose="020B0604020202020204" pitchFamily="34" charset="0"/>
              </a:rPr>
              <a:t>AVERAGE-COST</a:t>
            </a:r>
            <a:endParaRPr lang="en-US" altLang="en-US" sz="3200" i="0" dirty="0">
              <a:solidFill>
                <a:srgbClr val="006600"/>
              </a:solidFill>
              <a:latin typeface="Liberation Sans" panose="020B0604020202020204" pitchFamily="34" charset="0"/>
            </a:endParaRPr>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990" y="1524000"/>
            <a:ext cx="8092314" cy="3699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09600" y="5695423"/>
            <a:ext cx="3124200" cy="459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r>
              <a:rPr lang="en-US" sz="1200" i="0" dirty="0">
                <a:solidFill>
                  <a:schemeClr val="tx1"/>
                </a:solidFill>
                <a:latin typeface="Liberation Sans" panose="020B0604020202020204" pitchFamily="34" charset="0"/>
              </a:rPr>
              <a:t>Illustration 6-9</a:t>
            </a:r>
          </a:p>
          <a:p>
            <a:r>
              <a:rPr lang="en-US" sz="1200" b="0" i="0" dirty="0">
                <a:solidFill>
                  <a:schemeClr val="tx1"/>
                </a:solidFill>
                <a:latin typeface="Liberation Sans" panose="020B0604020202020204" pitchFamily="34" charset="0"/>
              </a:rPr>
              <a:t>Allocation of </a:t>
            </a:r>
            <a:r>
              <a:rPr lang="en-US" sz="1200" b="0" i="0" dirty="0" smtClean="0">
                <a:solidFill>
                  <a:schemeClr val="tx1"/>
                </a:solidFill>
                <a:latin typeface="Liberation Sans" panose="020B0604020202020204" pitchFamily="34" charset="0"/>
              </a:rPr>
              <a:t>costs—average-cost </a:t>
            </a:r>
            <a:r>
              <a:rPr lang="en-US" sz="1200" b="0" i="0" dirty="0">
                <a:solidFill>
                  <a:schemeClr val="tx1"/>
                </a:solidFill>
                <a:latin typeface="Liberation Sans" panose="020B0604020202020204" pitchFamily="34" charset="0"/>
              </a:rPr>
              <a:t>method</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305" name="Text Box 17"/>
          <p:cNvSpPr txBox="1">
            <a:spLocks noChangeArrowheads="1"/>
          </p:cNvSpPr>
          <p:nvPr/>
        </p:nvSpPr>
        <p:spPr bwMode="auto">
          <a:xfrm>
            <a:off x="457200" y="4467030"/>
            <a:ext cx="853440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a:tabLst>
                <a:tab pos="342900" algn="l"/>
                <a:tab pos="1943100" algn="l"/>
              </a:tabLst>
              <a:defRPr sz="2800" b="1" i="1">
                <a:solidFill>
                  <a:srgbClr val="BC0000"/>
                </a:solidFill>
                <a:latin typeface="Comic Sans MS" pitchFamily="66" charset="0"/>
              </a:defRPr>
            </a:lvl1pPr>
            <a:lvl2pPr marL="742950" indent="-285750">
              <a:tabLst>
                <a:tab pos="342900" algn="l"/>
                <a:tab pos="1943100" algn="l"/>
              </a:tabLst>
              <a:defRPr sz="2800" b="1" i="1">
                <a:solidFill>
                  <a:srgbClr val="BC0000"/>
                </a:solidFill>
                <a:latin typeface="Comic Sans MS" pitchFamily="66" charset="0"/>
              </a:defRPr>
            </a:lvl2pPr>
            <a:lvl3pPr marL="1143000" indent="-228600">
              <a:tabLst>
                <a:tab pos="342900" algn="l"/>
                <a:tab pos="1943100" algn="l"/>
              </a:tabLst>
              <a:defRPr sz="2800" b="1" i="1">
                <a:solidFill>
                  <a:srgbClr val="BC0000"/>
                </a:solidFill>
                <a:latin typeface="Comic Sans MS" pitchFamily="66" charset="0"/>
              </a:defRPr>
            </a:lvl3pPr>
            <a:lvl4pPr marL="1600200" indent="-228600">
              <a:tabLst>
                <a:tab pos="342900" algn="l"/>
                <a:tab pos="1943100" algn="l"/>
              </a:tabLst>
              <a:defRPr sz="2800" b="1" i="1">
                <a:solidFill>
                  <a:srgbClr val="BC0000"/>
                </a:solidFill>
                <a:latin typeface="Comic Sans MS" pitchFamily="66" charset="0"/>
              </a:defRPr>
            </a:lvl4pPr>
            <a:lvl5pPr marL="2057400" indent="-228600">
              <a:tabLst>
                <a:tab pos="342900" algn="l"/>
                <a:tab pos="1943100" algn="l"/>
              </a:tabLst>
              <a:defRPr sz="2800" b="1" i="1">
                <a:solidFill>
                  <a:srgbClr val="BC0000"/>
                </a:solidFill>
                <a:latin typeface="Comic Sans MS" pitchFamily="66" charset="0"/>
              </a:defRPr>
            </a:lvl5pPr>
            <a:lvl6pPr marL="2514600" indent="-228600" eaLnBrk="0" fontAlgn="base" hangingPunct="0">
              <a:spcBef>
                <a:spcPct val="0"/>
              </a:spcBef>
              <a:spcAft>
                <a:spcPct val="0"/>
              </a:spcAft>
              <a:tabLst>
                <a:tab pos="342900" algn="l"/>
                <a:tab pos="1943100" algn="l"/>
              </a:tabLst>
              <a:defRPr sz="2800" b="1" i="1">
                <a:solidFill>
                  <a:srgbClr val="BC0000"/>
                </a:solidFill>
                <a:latin typeface="Comic Sans MS" pitchFamily="66" charset="0"/>
              </a:defRPr>
            </a:lvl6pPr>
            <a:lvl7pPr marL="2971800" indent="-228600" eaLnBrk="0" fontAlgn="base" hangingPunct="0">
              <a:spcBef>
                <a:spcPct val="0"/>
              </a:spcBef>
              <a:spcAft>
                <a:spcPct val="0"/>
              </a:spcAft>
              <a:tabLst>
                <a:tab pos="342900" algn="l"/>
                <a:tab pos="1943100" algn="l"/>
              </a:tabLst>
              <a:defRPr sz="2800" b="1" i="1">
                <a:solidFill>
                  <a:srgbClr val="BC0000"/>
                </a:solidFill>
                <a:latin typeface="Comic Sans MS" pitchFamily="66" charset="0"/>
              </a:defRPr>
            </a:lvl7pPr>
            <a:lvl8pPr marL="3429000" indent="-228600" eaLnBrk="0" fontAlgn="base" hangingPunct="0">
              <a:spcBef>
                <a:spcPct val="0"/>
              </a:spcBef>
              <a:spcAft>
                <a:spcPct val="0"/>
              </a:spcAft>
              <a:tabLst>
                <a:tab pos="342900" algn="l"/>
                <a:tab pos="1943100" algn="l"/>
              </a:tabLst>
              <a:defRPr sz="2800" b="1" i="1">
                <a:solidFill>
                  <a:srgbClr val="BC0000"/>
                </a:solidFill>
                <a:latin typeface="Comic Sans MS" pitchFamily="66" charset="0"/>
              </a:defRPr>
            </a:lvl8pPr>
            <a:lvl9pPr marL="3886200" indent="-228600" eaLnBrk="0" fontAlgn="base" hangingPunct="0">
              <a:spcBef>
                <a:spcPct val="0"/>
              </a:spcBef>
              <a:spcAft>
                <a:spcPct val="0"/>
              </a:spcAft>
              <a:tabLst>
                <a:tab pos="342900" algn="l"/>
                <a:tab pos="1943100" algn="l"/>
              </a:tabLst>
              <a:defRPr sz="2800" b="1" i="1">
                <a:solidFill>
                  <a:srgbClr val="BC0000"/>
                </a:solidFill>
                <a:latin typeface="Comic Sans MS" pitchFamily="66" charset="0"/>
              </a:defRPr>
            </a:lvl9pPr>
          </a:lstStyle>
          <a:p>
            <a:pPr marL="463550" indent="-463550">
              <a:lnSpc>
                <a:spcPct val="110000"/>
              </a:lnSpc>
              <a:spcBef>
                <a:spcPts val="600"/>
              </a:spcBef>
              <a:tabLst>
                <a:tab pos="1943100" algn="l"/>
              </a:tabLst>
            </a:pPr>
            <a:r>
              <a:rPr lang="en-US" sz="2000" b="0" i="0" dirty="0" smtClean="0">
                <a:solidFill>
                  <a:schemeClr val="bg2"/>
                </a:solidFill>
                <a:latin typeface="Liberation Sans" panose="020B0604020202020204" pitchFamily="34" charset="0"/>
              </a:rPr>
              <a:t>Cost </a:t>
            </a:r>
            <a:r>
              <a:rPr lang="en-US" sz="2000" b="0" i="0" dirty="0">
                <a:solidFill>
                  <a:schemeClr val="bg2"/>
                </a:solidFill>
                <a:latin typeface="Liberation Sans" panose="020B0604020202020204" pitchFamily="34" charset="0"/>
              </a:rPr>
              <a:t>of goods available for sale = (4,000 × £3) + (6,000 × £4) = </a:t>
            </a:r>
            <a:r>
              <a:rPr lang="en-US" sz="2000" i="0" dirty="0">
                <a:solidFill>
                  <a:srgbClr val="CC0000"/>
                </a:solidFill>
                <a:latin typeface="Liberation Sans" panose="020B0604020202020204" pitchFamily="34" charset="0"/>
              </a:rPr>
              <a:t>£36,000</a:t>
            </a:r>
          </a:p>
          <a:p>
            <a:pPr marL="463550" indent="-463550">
              <a:spcBef>
                <a:spcPts val="600"/>
              </a:spcBef>
              <a:tabLst>
                <a:tab pos="1943100" algn="l"/>
              </a:tabLst>
            </a:pPr>
            <a:r>
              <a:rPr lang="en-US" sz="2000" b="0" i="0" dirty="0">
                <a:solidFill>
                  <a:schemeClr val="bg2"/>
                </a:solidFill>
                <a:latin typeface="Liberation Sans" panose="020B0604020202020204" pitchFamily="34" charset="0"/>
              </a:rPr>
              <a:t>Ending inventory = 10,000 − 7,000 = </a:t>
            </a:r>
            <a:r>
              <a:rPr lang="en-US" sz="2000" i="0" dirty="0">
                <a:solidFill>
                  <a:srgbClr val="CC0000"/>
                </a:solidFill>
                <a:latin typeface="Liberation Sans" panose="020B0604020202020204" pitchFamily="34" charset="0"/>
              </a:rPr>
              <a:t>3,000 units</a:t>
            </a:r>
          </a:p>
          <a:p>
            <a:pPr marL="463550" indent="-463550">
              <a:spcBef>
                <a:spcPts val="600"/>
              </a:spcBef>
              <a:tabLst>
                <a:tab pos="1943100" algn="l"/>
              </a:tabLst>
            </a:pPr>
            <a:r>
              <a:rPr lang="en-US" sz="2000" b="0" i="0" dirty="0">
                <a:solidFill>
                  <a:schemeClr val="bg2"/>
                </a:solidFill>
                <a:latin typeface="Liberation Sans" panose="020B0604020202020204" pitchFamily="34" charset="0"/>
              </a:rPr>
              <a:t>(a) </a:t>
            </a:r>
            <a:r>
              <a:rPr lang="en-US" sz="2000" b="0" i="0" dirty="0" smtClean="0">
                <a:solidFill>
                  <a:schemeClr val="bg2"/>
                </a:solidFill>
                <a:latin typeface="Liberation Sans" panose="020B0604020202020204" pitchFamily="34" charset="0"/>
              </a:rPr>
              <a:t>	FIFO</a:t>
            </a:r>
            <a:r>
              <a:rPr lang="en-US" sz="2000" b="0" i="0" dirty="0">
                <a:solidFill>
                  <a:schemeClr val="bg2"/>
                </a:solidFill>
                <a:latin typeface="Liberation Sans" panose="020B0604020202020204" pitchFamily="34" charset="0"/>
              </a:rPr>
              <a:t>: £36,000 − (3,000 × £4) = </a:t>
            </a:r>
            <a:r>
              <a:rPr lang="en-US" sz="2000" i="0" dirty="0">
                <a:solidFill>
                  <a:srgbClr val="CC0000"/>
                </a:solidFill>
                <a:latin typeface="Liberation Sans" panose="020B0604020202020204" pitchFamily="34" charset="0"/>
              </a:rPr>
              <a:t>£24,000</a:t>
            </a:r>
          </a:p>
          <a:p>
            <a:pPr marL="463550" indent="-463550">
              <a:spcBef>
                <a:spcPts val="600"/>
              </a:spcBef>
              <a:tabLst>
                <a:tab pos="1943100" algn="l"/>
              </a:tabLst>
            </a:pPr>
            <a:r>
              <a:rPr lang="en-US" sz="2000" b="0" i="0" dirty="0">
                <a:solidFill>
                  <a:schemeClr val="bg2"/>
                </a:solidFill>
                <a:latin typeface="Liberation Sans" panose="020B0604020202020204" pitchFamily="34" charset="0"/>
              </a:rPr>
              <a:t>(b) </a:t>
            </a:r>
            <a:r>
              <a:rPr lang="en-US" sz="2000" b="0" i="0" dirty="0" smtClean="0">
                <a:solidFill>
                  <a:schemeClr val="bg2"/>
                </a:solidFill>
                <a:latin typeface="Liberation Sans" panose="020B0604020202020204" pitchFamily="34" charset="0"/>
              </a:rPr>
              <a:t>	Average </a:t>
            </a:r>
            <a:r>
              <a:rPr lang="en-US" sz="2000" b="0" i="0" dirty="0">
                <a:solidFill>
                  <a:schemeClr val="bg2"/>
                </a:solidFill>
                <a:latin typeface="Liberation Sans" panose="020B0604020202020204" pitchFamily="34" charset="0"/>
              </a:rPr>
              <a:t>cost per unit: [(4,000 × £3) + (6,000 × £4)] ÷ 10,000 = </a:t>
            </a:r>
            <a:r>
              <a:rPr lang="en-US" sz="2000" i="0" dirty="0">
                <a:solidFill>
                  <a:srgbClr val="CC0000"/>
                </a:solidFill>
                <a:latin typeface="Liberation Sans" panose="020B0604020202020204" pitchFamily="34" charset="0"/>
              </a:rPr>
              <a:t>£</a:t>
            </a:r>
            <a:r>
              <a:rPr lang="en-US" sz="2000" i="0" dirty="0" smtClean="0">
                <a:solidFill>
                  <a:srgbClr val="CC0000"/>
                </a:solidFill>
                <a:latin typeface="Liberation Sans" panose="020B0604020202020204" pitchFamily="34" charset="0"/>
              </a:rPr>
              <a:t>3.60 </a:t>
            </a:r>
            <a:r>
              <a:rPr lang="en-US" sz="2000" b="0" i="0" dirty="0" smtClean="0">
                <a:solidFill>
                  <a:schemeClr val="bg2"/>
                </a:solidFill>
                <a:latin typeface="Liberation Sans" panose="020B0604020202020204" pitchFamily="34" charset="0"/>
              </a:rPr>
              <a:t>Average-cost</a:t>
            </a:r>
            <a:r>
              <a:rPr lang="en-US" sz="2000" b="0" i="0" dirty="0">
                <a:solidFill>
                  <a:schemeClr val="bg2"/>
                </a:solidFill>
                <a:latin typeface="Liberation Sans" panose="020B0604020202020204" pitchFamily="34" charset="0"/>
              </a:rPr>
              <a:t>: £36,000 − (3,000 × £3.60) = </a:t>
            </a:r>
            <a:r>
              <a:rPr lang="en-US" sz="2000" i="0" dirty="0">
                <a:solidFill>
                  <a:srgbClr val="CC0000"/>
                </a:solidFill>
                <a:latin typeface="Liberation Sans" panose="020B0604020202020204" pitchFamily="34" charset="0"/>
              </a:rPr>
              <a:t>£25,200</a:t>
            </a:r>
            <a:endParaRPr lang="en-US" altLang="en-US" sz="2000" i="0" dirty="0">
              <a:solidFill>
                <a:srgbClr val="CC0000"/>
              </a:solidFill>
              <a:latin typeface="Liberation Sans" panose="020B0604020202020204" pitchFamily="34" charset="0"/>
            </a:endParaRPr>
          </a:p>
        </p:txBody>
      </p:sp>
      <p:sp>
        <p:nvSpPr>
          <p:cNvPr id="17411" name="Rectangle 3"/>
          <p:cNvSpPr>
            <a:spLocks noChangeArrowheads="1"/>
          </p:cNvSpPr>
          <p:nvPr/>
        </p:nvSpPr>
        <p:spPr bwMode="auto">
          <a:xfrm>
            <a:off x="457200" y="1274763"/>
            <a:ext cx="8305800"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p>
            <a:pPr>
              <a:lnSpc>
                <a:spcPct val="115000"/>
              </a:lnSpc>
              <a:spcBef>
                <a:spcPct val="20000"/>
              </a:spcBef>
              <a:tabLst>
                <a:tab pos="342900" algn="l"/>
                <a:tab pos="1943100" algn="l"/>
              </a:tabLst>
              <a:defRPr/>
            </a:pPr>
            <a:r>
              <a:rPr lang="en-US" sz="2000" b="0" i="0" dirty="0" smtClean="0">
                <a:solidFill>
                  <a:schemeClr val="bg2"/>
                </a:solidFill>
                <a:latin typeface="Liberation Sans" panose="020B0604020202020204" pitchFamily="34" charset="0"/>
              </a:rPr>
              <a:t>The </a:t>
            </a:r>
            <a:r>
              <a:rPr lang="en-US" sz="2000" b="0" i="0" dirty="0">
                <a:solidFill>
                  <a:schemeClr val="bg2"/>
                </a:solidFill>
                <a:latin typeface="Liberation Sans" panose="020B0604020202020204" pitchFamily="34" charset="0"/>
              </a:rPr>
              <a:t>accounting records of Shumway Ag Implement show the </a:t>
            </a:r>
            <a:r>
              <a:rPr lang="en-US" sz="2000" b="0" i="0" dirty="0" smtClean="0">
                <a:solidFill>
                  <a:schemeClr val="bg2"/>
                </a:solidFill>
                <a:latin typeface="Liberation Sans" panose="020B0604020202020204" pitchFamily="34" charset="0"/>
              </a:rPr>
              <a:t>following.</a:t>
            </a:r>
          </a:p>
          <a:p>
            <a:pPr marL="463550">
              <a:lnSpc>
                <a:spcPct val="115000"/>
              </a:lnSpc>
              <a:spcBef>
                <a:spcPct val="20000"/>
              </a:spcBef>
              <a:tabLst>
                <a:tab pos="6400800" algn="r"/>
              </a:tabLst>
              <a:defRPr/>
            </a:pPr>
            <a:r>
              <a:rPr lang="en-US" sz="2000" b="0" i="0" dirty="0" smtClean="0">
                <a:solidFill>
                  <a:schemeClr val="bg2"/>
                </a:solidFill>
                <a:latin typeface="Liberation Sans" panose="020B0604020202020204" pitchFamily="34" charset="0"/>
              </a:rPr>
              <a:t>Beginning </a:t>
            </a:r>
            <a:r>
              <a:rPr lang="en-US" sz="2000" b="0" i="0" dirty="0">
                <a:solidFill>
                  <a:schemeClr val="bg2"/>
                </a:solidFill>
                <a:latin typeface="Liberation Sans" panose="020B0604020202020204" pitchFamily="34" charset="0"/>
              </a:rPr>
              <a:t>inventory </a:t>
            </a:r>
            <a:r>
              <a:rPr lang="en-US" sz="2000" b="0" i="0" dirty="0" smtClean="0">
                <a:solidFill>
                  <a:schemeClr val="bg2"/>
                </a:solidFill>
                <a:latin typeface="Liberation Sans" panose="020B0604020202020204" pitchFamily="34" charset="0"/>
              </a:rPr>
              <a:t>	4,000 </a:t>
            </a:r>
            <a:r>
              <a:rPr lang="en-US" sz="2000" b="0" i="0" dirty="0">
                <a:solidFill>
                  <a:schemeClr val="bg2"/>
                </a:solidFill>
                <a:latin typeface="Liberation Sans" panose="020B0604020202020204" pitchFamily="34" charset="0"/>
              </a:rPr>
              <a:t>units at £ </a:t>
            </a:r>
            <a:r>
              <a:rPr lang="en-US" sz="2000" b="0" i="0" dirty="0" smtClean="0">
                <a:solidFill>
                  <a:schemeClr val="bg2"/>
                </a:solidFill>
                <a:latin typeface="Liberation Sans" panose="020B0604020202020204" pitchFamily="34" charset="0"/>
              </a:rPr>
              <a:t>3</a:t>
            </a:r>
          </a:p>
          <a:p>
            <a:pPr marL="463550">
              <a:lnSpc>
                <a:spcPct val="115000"/>
              </a:lnSpc>
              <a:spcBef>
                <a:spcPts val="200"/>
              </a:spcBef>
              <a:tabLst>
                <a:tab pos="6400800" algn="r"/>
              </a:tabLst>
              <a:defRPr/>
            </a:pPr>
            <a:r>
              <a:rPr lang="en-US" sz="2000" b="0" i="0" dirty="0" smtClean="0">
                <a:solidFill>
                  <a:schemeClr val="bg2"/>
                </a:solidFill>
                <a:latin typeface="Liberation Sans" panose="020B0604020202020204" pitchFamily="34" charset="0"/>
              </a:rPr>
              <a:t>Purchases 	6,000 </a:t>
            </a:r>
            <a:r>
              <a:rPr lang="en-US" sz="2000" b="0" i="0" dirty="0">
                <a:solidFill>
                  <a:schemeClr val="bg2"/>
                </a:solidFill>
                <a:latin typeface="Liberation Sans" panose="020B0604020202020204" pitchFamily="34" charset="0"/>
              </a:rPr>
              <a:t>units at £ </a:t>
            </a:r>
            <a:r>
              <a:rPr lang="en-US" sz="2000" b="0" i="0" dirty="0" smtClean="0">
                <a:solidFill>
                  <a:schemeClr val="bg2"/>
                </a:solidFill>
                <a:latin typeface="Liberation Sans" panose="020B0604020202020204" pitchFamily="34" charset="0"/>
              </a:rPr>
              <a:t>4</a:t>
            </a:r>
          </a:p>
          <a:p>
            <a:pPr marL="463550">
              <a:lnSpc>
                <a:spcPct val="115000"/>
              </a:lnSpc>
              <a:spcBef>
                <a:spcPts val="200"/>
              </a:spcBef>
              <a:tabLst>
                <a:tab pos="6400800" algn="r"/>
              </a:tabLst>
              <a:defRPr/>
            </a:pPr>
            <a:r>
              <a:rPr lang="en-US" sz="2000" b="0" i="0" dirty="0" smtClean="0">
                <a:solidFill>
                  <a:schemeClr val="bg2"/>
                </a:solidFill>
                <a:latin typeface="Liberation Sans" panose="020B0604020202020204" pitchFamily="34" charset="0"/>
              </a:rPr>
              <a:t>Sales 	7,000 </a:t>
            </a:r>
            <a:r>
              <a:rPr lang="en-US" sz="2000" b="0" i="0" dirty="0">
                <a:solidFill>
                  <a:schemeClr val="bg2"/>
                </a:solidFill>
                <a:latin typeface="Liberation Sans" panose="020B0604020202020204" pitchFamily="34" charset="0"/>
              </a:rPr>
              <a:t>units at £</a:t>
            </a:r>
            <a:r>
              <a:rPr lang="en-US" sz="2000" b="0" i="0" dirty="0" smtClean="0">
                <a:solidFill>
                  <a:schemeClr val="bg2"/>
                </a:solidFill>
                <a:latin typeface="Liberation Sans" panose="020B0604020202020204" pitchFamily="34" charset="0"/>
              </a:rPr>
              <a:t>12</a:t>
            </a:r>
          </a:p>
          <a:p>
            <a:pPr>
              <a:lnSpc>
                <a:spcPct val="115000"/>
              </a:lnSpc>
              <a:spcBef>
                <a:spcPct val="20000"/>
              </a:spcBef>
              <a:tabLst>
                <a:tab pos="342900" algn="l"/>
                <a:tab pos="1943100" algn="l"/>
              </a:tabLst>
              <a:defRPr/>
            </a:pPr>
            <a:r>
              <a:rPr lang="en-US" sz="2000" b="0" i="0" dirty="0" smtClean="0">
                <a:solidFill>
                  <a:schemeClr val="bg2"/>
                </a:solidFill>
                <a:latin typeface="Liberation Sans" panose="020B0604020202020204" pitchFamily="34" charset="0"/>
              </a:rPr>
              <a:t>Determine </a:t>
            </a:r>
            <a:r>
              <a:rPr lang="en-US" sz="2000" b="0" i="0" dirty="0">
                <a:solidFill>
                  <a:schemeClr val="bg2"/>
                </a:solidFill>
                <a:latin typeface="Liberation Sans" panose="020B0604020202020204" pitchFamily="34" charset="0"/>
              </a:rPr>
              <a:t>the cost of goods sold during the period under a periodic inventory </a:t>
            </a:r>
            <a:r>
              <a:rPr lang="en-US" sz="2000" b="0" i="0" dirty="0" smtClean="0">
                <a:solidFill>
                  <a:schemeClr val="bg2"/>
                </a:solidFill>
                <a:latin typeface="Liberation Sans" panose="020B0604020202020204" pitchFamily="34" charset="0"/>
              </a:rPr>
              <a:t>system using </a:t>
            </a:r>
            <a:r>
              <a:rPr lang="en-US" sz="2000" b="0" i="0" dirty="0">
                <a:solidFill>
                  <a:schemeClr val="bg2"/>
                </a:solidFill>
                <a:latin typeface="Liberation Sans" panose="020B0604020202020204" pitchFamily="34" charset="0"/>
              </a:rPr>
              <a:t>(a) the FIFO method and (b) the average-cost method.</a:t>
            </a:r>
          </a:p>
        </p:txBody>
      </p:sp>
      <p:sp>
        <p:nvSpPr>
          <p:cNvPr id="19460" name="Text Box 16"/>
          <p:cNvSpPr txBox="1">
            <a:spLocks noChangeArrowheads="1"/>
          </p:cNvSpPr>
          <p:nvPr/>
        </p:nvSpPr>
        <p:spPr bwMode="auto">
          <a:xfrm>
            <a:off x="457200" y="4038600"/>
            <a:ext cx="1600200" cy="39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sm" len="sm"/>
                <a:tailEnd type="none" w="sm" len="sm"/>
              </a14:hiddenLine>
            </a:ext>
          </a:extLst>
        </p:spPr>
        <p:txBody>
          <a:bodyPr>
            <a:spAutoFit/>
          </a:bodyPr>
          <a:lstStyle>
            <a:lvl1pPr>
              <a:tabLst>
                <a:tab pos="342900" algn="l"/>
                <a:tab pos="5257800" algn="r"/>
                <a:tab pos="6858000" algn="r"/>
                <a:tab pos="8001000" algn="r"/>
              </a:tabLst>
              <a:defRPr sz="2800" b="1" i="1">
                <a:solidFill>
                  <a:srgbClr val="BC0000"/>
                </a:solidFill>
                <a:latin typeface="Comic Sans MS" pitchFamily="66" charset="0"/>
              </a:defRPr>
            </a:lvl1pPr>
            <a:lvl2pPr marL="742950" indent="-285750">
              <a:tabLst>
                <a:tab pos="342900" algn="l"/>
                <a:tab pos="5257800" algn="r"/>
                <a:tab pos="6858000" algn="r"/>
                <a:tab pos="8001000" algn="r"/>
              </a:tabLst>
              <a:defRPr sz="2800" b="1" i="1">
                <a:solidFill>
                  <a:srgbClr val="BC0000"/>
                </a:solidFill>
                <a:latin typeface="Comic Sans MS" pitchFamily="66" charset="0"/>
              </a:defRPr>
            </a:lvl2pPr>
            <a:lvl3pPr marL="1143000" indent="-228600">
              <a:tabLst>
                <a:tab pos="342900" algn="l"/>
                <a:tab pos="5257800" algn="r"/>
                <a:tab pos="6858000" algn="r"/>
                <a:tab pos="8001000" algn="r"/>
              </a:tabLst>
              <a:defRPr sz="2800" b="1" i="1">
                <a:solidFill>
                  <a:srgbClr val="BC0000"/>
                </a:solidFill>
                <a:latin typeface="Comic Sans MS" pitchFamily="66" charset="0"/>
              </a:defRPr>
            </a:lvl3pPr>
            <a:lvl4pPr marL="1600200" indent="-228600">
              <a:tabLst>
                <a:tab pos="342900" algn="l"/>
                <a:tab pos="5257800" algn="r"/>
                <a:tab pos="6858000" algn="r"/>
                <a:tab pos="8001000" algn="r"/>
              </a:tabLst>
              <a:defRPr sz="2800" b="1" i="1">
                <a:solidFill>
                  <a:srgbClr val="BC0000"/>
                </a:solidFill>
                <a:latin typeface="Comic Sans MS" pitchFamily="66" charset="0"/>
              </a:defRPr>
            </a:lvl4pPr>
            <a:lvl5pPr marL="2057400" indent="-228600">
              <a:tabLst>
                <a:tab pos="342900" algn="l"/>
                <a:tab pos="5257800" algn="r"/>
                <a:tab pos="6858000" algn="r"/>
                <a:tab pos="8001000" algn="r"/>
              </a:tabLst>
              <a:defRPr sz="2800" b="1" i="1">
                <a:solidFill>
                  <a:srgbClr val="BC0000"/>
                </a:solidFill>
                <a:latin typeface="Comic Sans MS" pitchFamily="66" charset="0"/>
              </a:defRPr>
            </a:lvl5pPr>
            <a:lvl6pPr marL="2514600" indent="-228600" eaLnBrk="0" fontAlgn="base" hangingPunct="0">
              <a:spcBef>
                <a:spcPct val="0"/>
              </a:spcBef>
              <a:spcAft>
                <a:spcPct val="0"/>
              </a:spcAft>
              <a:tabLst>
                <a:tab pos="342900" algn="l"/>
                <a:tab pos="5257800" algn="r"/>
                <a:tab pos="6858000" algn="r"/>
                <a:tab pos="8001000" algn="r"/>
              </a:tabLst>
              <a:defRPr sz="2800" b="1" i="1">
                <a:solidFill>
                  <a:srgbClr val="BC0000"/>
                </a:solidFill>
                <a:latin typeface="Comic Sans MS" pitchFamily="66" charset="0"/>
              </a:defRPr>
            </a:lvl6pPr>
            <a:lvl7pPr marL="2971800" indent="-228600" eaLnBrk="0" fontAlgn="base" hangingPunct="0">
              <a:spcBef>
                <a:spcPct val="0"/>
              </a:spcBef>
              <a:spcAft>
                <a:spcPct val="0"/>
              </a:spcAft>
              <a:tabLst>
                <a:tab pos="342900" algn="l"/>
                <a:tab pos="5257800" algn="r"/>
                <a:tab pos="6858000" algn="r"/>
                <a:tab pos="8001000" algn="r"/>
              </a:tabLst>
              <a:defRPr sz="2800" b="1" i="1">
                <a:solidFill>
                  <a:srgbClr val="BC0000"/>
                </a:solidFill>
                <a:latin typeface="Comic Sans MS" pitchFamily="66" charset="0"/>
              </a:defRPr>
            </a:lvl7pPr>
            <a:lvl8pPr marL="3429000" indent="-228600" eaLnBrk="0" fontAlgn="base" hangingPunct="0">
              <a:spcBef>
                <a:spcPct val="0"/>
              </a:spcBef>
              <a:spcAft>
                <a:spcPct val="0"/>
              </a:spcAft>
              <a:tabLst>
                <a:tab pos="342900" algn="l"/>
                <a:tab pos="5257800" algn="r"/>
                <a:tab pos="6858000" algn="r"/>
                <a:tab pos="8001000" algn="r"/>
              </a:tabLst>
              <a:defRPr sz="2800" b="1" i="1">
                <a:solidFill>
                  <a:srgbClr val="BC0000"/>
                </a:solidFill>
                <a:latin typeface="Comic Sans MS" pitchFamily="66" charset="0"/>
              </a:defRPr>
            </a:lvl8pPr>
            <a:lvl9pPr marL="3886200" indent="-228600" eaLnBrk="0" fontAlgn="base" hangingPunct="0">
              <a:spcBef>
                <a:spcPct val="0"/>
              </a:spcBef>
              <a:spcAft>
                <a:spcPct val="0"/>
              </a:spcAft>
              <a:tabLst>
                <a:tab pos="342900" algn="l"/>
                <a:tab pos="5257800" algn="r"/>
                <a:tab pos="6858000" algn="r"/>
                <a:tab pos="8001000" algn="r"/>
              </a:tabLst>
              <a:defRPr sz="2800" b="1" i="1">
                <a:solidFill>
                  <a:srgbClr val="BC0000"/>
                </a:solidFill>
                <a:latin typeface="Comic Sans MS" pitchFamily="66" charset="0"/>
              </a:defRPr>
            </a:lvl9pPr>
          </a:lstStyle>
          <a:p>
            <a:pPr>
              <a:lnSpc>
                <a:spcPct val="105000"/>
              </a:lnSpc>
              <a:spcBef>
                <a:spcPct val="20000"/>
              </a:spcBef>
            </a:pPr>
            <a:r>
              <a:rPr lang="en-US" altLang="en-US" sz="2000" i="0" dirty="0">
                <a:solidFill>
                  <a:srgbClr val="CC0000"/>
                </a:solidFill>
                <a:latin typeface="Liberation Sans" panose="020B0604020202020204" pitchFamily="34" charset="0"/>
              </a:rPr>
              <a:t>Solution</a:t>
            </a:r>
          </a:p>
        </p:txBody>
      </p:sp>
      <p:sp>
        <p:nvSpPr>
          <p:cNvPr id="1946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2</a:t>
            </a:r>
            <a:endParaRPr lang="en-US" altLang="en-US" sz="1600" dirty="0">
              <a:solidFill>
                <a:schemeClr val="bg2"/>
              </a:solidFill>
              <a:latin typeface="Liberation Sans" panose="020B0604020202020204" pitchFamily="34" charset="0"/>
            </a:endParaRPr>
          </a:p>
        </p:txBody>
      </p:sp>
      <p:sp>
        <p:nvSpPr>
          <p:cNvPr id="17" name="TextBox 16"/>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8" name="TextBox 17"/>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i="0" dirty="0" smtClean="0"/>
              <a:t>DO IT!</a:t>
            </a:r>
            <a:endParaRPr lang="en-US" sz="3100" i="0" dirty="0"/>
          </a:p>
        </p:txBody>
      </p:sp>
      <p:sp>
        <p:nvSpPr>
          <p:cNvPr id="2" name="Rectangle 1"/>
          <p:cNvSpPr/>
          <p:nvPr/>
        </p:nvSpPr>
        <p:spPr bwMode="auto">
          <a:xfrm>
            <a:off x="4343400" y="4467030"/>
            <a:ext cx="4419600" cy="40977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Rectangle 9"/>
          <p:cNvSpPr/>
          <p:nvPr/>
        </p:nvSpPr>
        <p:spPr bwMode="auto">
          <a:xfrm>
            <a:off x="2715904" y="4880304"/>
            <a:ext cx="4017818" cy="372518"/>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 name="Rectangle 10"/>
          <p:cNvSpPr/>
          <p:nvPr/>
        </p:nvSpPr>
        <p:spPr bwMode="auto">
          <a:xfrm>
            <a:off x="1711656" y="5266282"/>
            <a:ext cx="4017818" cy="372518"/>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 name="Rectangle 11"/>
          <p:cNvSpPr/>
          <p:nvPr/>
        </p:nvSpPr>
        <p:spPr bwMode="auto">
          <a:xfrm>
            <a:off x="3532495" y="5647282"/>
            <a:ext cx="5322225" cy="372518"/>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12"/>
          <p:cNvSpPr/>
          <p:nvPr/>
        </p:nvSpPr>
        <p:spPr bwMode="auto">
          <a:xfrm>
            <a:off x="2612408" y="6000986"/>
            <a:ext cx="5322225" cy="372518"/>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176115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33400" y="1752600"/>
            <a:ext cx="8039100" cy="4785926"/>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marL="342900" indent="-342900">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marL="3175" lvl="1" indent="0">
              <a:lnSpc>
                <a:spcPct val="125000"/>
              </a:lnSpc>
              <a:spcBef>
                <a:spcPts val="1200"/>
              </a:spcBef>
              <a:spcAft>
                <a:spcPts val="0"/>
              </a:spcAft>
              <a:buClr>
                <a:srgbClr val="800000"/>
              </a:buClr>
              <a:buSzPct val="80000"/>
              <a:defRPr/>
            </a:pPr>
            <a:r>
              <a:rPr lang="en-US" sz="2300" b="0" i="0" dirty="0" smtClean="0">
                <a:solidFill>
                  <a:schemeClr val="tx1"/>
                </a:solidFill>
                <a:latin typeface="Liberation Sans" panose="020B0604020202020204" pitchFamily="34" charset="0"/>
              </a:rPr>
              <a:t>Either </a:t>
            </a:r>
            <a:r>
              <a:rPr lang="en-US" sz="2300" b="0" i="0" dirty="0">
                <a:solidFill>
                  <a:schemeClr val="tx1"/>
                </a:solidFill>
                <a:latin typeface="Liberation Sans" panose="020B0604020202020204" pitchFamily="34" charset="0"/>
              </a:rPr>
              <a:t>of the </a:t>
            </a:r>
            <a:r>
              <a:rPr lang="en-US" sz="2300" i="0" dirty="0">
                <a:solidFill>
                  <a:schemeClr val="tx1"/>
                </a:solidFill>
                <a:latin typeface="Liberation Sans" panose="020B0604020202020204" pitchFamily="34" charset="0"/>
              </a:rPr>
              <a:t>two cost </a:t>
            </a:r>
            <a:r>
              <a:rPr lang="en-US" sz="2300" i="0" dirty="0" smtClean="0">
                <a:solidFill>
                  <a:schemeClr val="tx1"/>
                </a:solidFill>
                <a:latin typeface="Liberation Sans" panose="020B0604020202020204" pitchFamily="34" charset="0"/>
              </a:rPr>
              <a:t>flow </a:t>
            </a:r>
            <a:r>
              <a:rPr lang="en-US" sz="2300" i="0" dirty="0">
                <a:solidFill>
                  <a:schemeClr val="tx1"/>
                </a:solidFill>
                <a:latin typeface="Liberation Sans" panose="020B0604020202020204" pitchFamily="34" charset="0"/>
              </a:rPr>
              <a:t>assumptions </a:t>
            </a:r>
            <a:endParaRPr lang="en-US" sz="2300" i="0" dirty="0" smtClean="0">
              <a:solidFill>
                <a:schemeClr val="tx1"/>
              </a:solidFill>
              <a:latin typeface="Liberation Sans" panose="020B0604020202020204" pitchFamily="34" charset="0"/>
            </a:endParaRPr>
          </a:p>
          <a:p>
            <a:pPr marL="3175" lvl="1" indent="0">
              <a:lnSpc>
                <a:spcPct val="125000"/>
              </a:lnSpc>
              <a:spcBef>
                <a:spcPts val="0"/>
              </a:spcBef>
              <a:spcAft>
                <a:spcPts val="0"/>
              </a:spcAft>
              <a:buClr>
                <a:srgbClr val="800000"/>
              </a:buClr>
              <a:buSzPct val="80000"/>
              <a:defRPr/>
            </a:pPr>
            <a:r>
              <a:rPr lang="en-US" sz="2300" b="0" i="0" dirty="0" smtClean="0">
                <a:solidFill>
                  <a:schemeClr val="tx1"/>
                </a:solidFill>
                <a:latin typeface="Liberation Sans" panose="020B0604020202020204" pitchFamily="34" charset="0"/>
              </a:rPr>
              <a:t>is </a:t>
            </a:r>
            <a:r>
              <a:rPr lang="en-US" sz="2300" b="0" i="0" dirty="0">
                <a:solidFill>
                  <a:schemeClr val="tx1"/>
                </a:solidFill>
                <a:latin typeface="Liberation Sans" panose="020B0604020202020204" pitchFamily="34" charset="0"/>
              </a:rPr>
              <a:t>acceptable for use. </a:t>
            </a:r>
            <a:r>
              <a:rPr lang="en-US" sz="2300" b="0" i="0" dirty="0" smtClean="0">
                <a:solidFill>
                  <a:schemeClr val="tx1"/>
                </a:solidFill>
                <a:latin typeface="Liberation Sans" panose="020B0604020202020204" pitchFamily="34" charset="0"/>
              </a:rPr>
              <a:t>For </a:t>
            </a:r>
            <a:r>
              <a:rPr lang="en-US" sz="2300" b="0" i="0" dirty="0">
                <a:solidFill>
                  <a:schemeClr val="tx1"/>
                </a:solidFill>
                <a:latin typeface="Liberation Sans" panose="020B0604020202020204" pitchFamily="34" charset="0"/>
              </a:rPr>
              <a:t>example, </a:t>
            </a:r>
            <a:endParaRPr lang="en-US" sz="2300" b="0" i="0" dirty="0" smtClean="0">
              <a:solidFill>
                <a:schemeClr val="tx1"/>
              </a:solidFill>
              <a:latin typeface="Liberation Sans" panose="020B0604020202020204" pitchFamily="34" charset="0"/>
            </a:endParaRPr>
          </a:p>
          <a:p>
            <a:pPr lvl="1">
              <a:lnSpc>
                <a:spcPct val="125000"/>
              </a:lnSpc>
              <a:spcBef>
                <a:spcPts val="1200"/>
              </a:spcBef>
              <a:spcAft>
                <a:spcPts val="0"/>
              </a:spcAft>
              <a:buClr>
                <a:srgbClr val="CC0000"/>
              </a:buClr>
              <a:buSzPct val="80000"/>
              <a:buFont typeface="Wingdings" pitchFamily="2" charset="2"/>
              <a:buChar char="u"/>
              <a:defRPr/>
            </a:pPr>
            <a:r>
              <a:rPr lang="en-US" sz="2200" i="0" dirty="0" smtClean="0">
                <a:solidFill>
                  <a:srgbClr val="CC0000"/>
                </a:solidFill>
                <a:latin typeface="Liberation Sans" panose="020B0604020202020204" pitchFamily="34" charset="0"/>
              </a:rPr>
              <a:t>adidas</a:t>
            </a:r>
            <a:r>
              <a:rPr lang="en-US" sz="2200" b="0" i="0" dirty="0" smtClean="0">
                <a:solidFill>
                  <a:schemeClr val="tx1"/>
                </a:solidFill>
                <a:latin typeface="Liberation Sans" panose="020B0604020202020204" pitchFamily="34" charset="0"/>
              </a:rPr>
              <a:t> (</a:t>
            </a:r>
            <a:r>
              <a:rPr lang="en-US" sz="2200" b="0" i="0" dirty="0">
                <a:solidFill>
                  <a:schemeClr val="tx1"/>
                </a:solidFill>
                <a:latin typeface="Liberation Sans" panose="020B0604020202020204" pitchFamily="34" charset="0"/>
              </a:rPr>
              <a:t>DEU) and </a:t>
            </a:r>
            <a:r>
              <a:rPr lang="en-US" sz="2200" i="0" dirty="0">
                <a:solidFill>
                  <a:srgbClr val="CC0000"/>
                </a:solidFill>
                <a:latin typeface="Liberation Sans" panose="020B0604020202020204" pitchFamily="34" charset="0"/>
              </a:rPr>
              <a:t>Lenovo</a:t>
            </a:r>
            <a:r>
              <a:rPr lang="en-US" sz="2200" b="0" i="0" dirty="0">
                <a:solidFill>
                  <a:schemeClr val="tx1"/>
                </a:solidFill>
                <a:latin typeface="Liberation Sans" panose="020B0604020202020204" pitchFamily="34" charset="0"/>
              </a:rPr>
              <a:t> (CHN) use the average-cost method, </a:t>
            </a:r>
            <a:r>
              <a:rPr lang="en-US" sz="2200" b="0" i="0" dirty="0" smtClean="0">
                <a:solidFill>
                  <a:schemeClr val="tx1"/>
                </a:solidFill>
                <a:latin typeface="Liberation Sans" panose="020B0604020202020204" pitchFamily="34" charset="0"/>
              </a:rPr>
              <a:t>whereas</a:t>
            </a:r>
          </a:p>
          <a:p>
            <a:pPr lvl="1">
              <a:lnSpc>
                <a:spcPct val="125000"/>
              </a:lnSpc>
              <a:spcBef>
                <a:spcPts val="600"/>
              </a:spcBef>
              <a:spcAft>
                <a:spcPts val="0"/>
              </a:spcAft>
              <a:buClr>
                <a:srgbClr val="CC0000"/>
              </a:buClr>
              <a:buSzPct val="80000"/>
              <a:buFont typeface="Wingdings" pitchFamily="2" charset="2"/>
              <a:buChar char="u"/>
              <a:defRPr/>
            </a:pPr>
            <a:r>
              <a:rPr lang="en-US" sz="2200" i="0" dirty="0" smtClean="0">
                <a:solidFill>
                  <a:srgbClr val="CC0000"/>
                </a:solidFill>
                <a:latin typeface="Liberation Sans" panose="020B0604020202020204" pitchFamily="34" charset="0"/>
              </a:rPr>
              <a:t>Syngenta</a:t>
            </a:r>
            <a:r>
              <a:rPr lang="en-US" sz="2200" b="0" i="0" dirty="0" smtClean="0">
                <a:solidFill>
                  <a:schemeClr val="tx1"/>
                </a:solidFill>
                <a:latin typeface="Liberation Sans" panose="020B0604020202020204" pitchFamily="34" charset="0"/>
              </a:rPr>
              <a:t> </a:t>
            </a:r>
            <a:r>
              <a:rPr lang="en-US" sz="2200" i="0" dirty="0">
                <a:solidFill>
                  <a:srgbClr val="CC0000"/>
                </a:solidFill>
                <a:latin typeface="Liberation Sans" panose="020B0604020202020204" pitchFamily="34" charset="0"/>
              </a:rPr>
              <a:t>Group</a:t>
            </a:r>
            <a:r>
              <a:rPr lang="en-US" sz="2200" b="0" i="0" dirty="0" smtClean="0">
                <a:solidFill>
                  <a:schemeClr val="tx1"/>
                </a:solidFill>
                <a:latin typeface="Liberation Sans" panose="020B0604020202020204" pitchFamily="34" charset="0"/>
              </a:rPr>
              <a:t> (</a:t>
            </a:r>
            <a:r>
              <a:rPr lang="en-US" sz="2200" b="0" i="0" dirty="0">
                <a:solidFill>
                  <a:schemeClr val="tx1"/>
                </a:solidFill>
                <a:latin typeface="Liberation Sans" panose="020B0604020202020204" pitchFamily="34" charset="0"/>
              </a:rPr>
              <a:t>CHE) and </a:t>
            </a:r>
            <a:r>
              <a:rPr lang="en-US" sz="2200" i="0" dirty="0">
                <a:solidFill>
                  <a:srgbClr val="CC0000"/>
                </a:solidFill>
                <a:latin typeface="Liberation Sans" panose="020B0604020202020204" pitchFamily="34" charset="0"/>
              </a:rPr>
              <a:t>Nokia</a:t>
            </a:r>
            <a:r>
              <a:rPr lang="en-US" sz="2200" b="0" i="0" dirty="0">
                <a:solidFill>
                  <a:schemeClr val="tx1"/>
                </a:solidFill>
                <a:latin typeface="Liberation Sans" panose="020B0604020202020204" pitchFamily="34" charset="0"/>
              </a:rPr>
              <a:t> (FIN) use FIFO. </a:t>
            </a:r>
            <a:endParaRPr lang="en-US" sz="2200" b="0" i="0" dirty="0" smtClean="0">
              <a:solidFill>
                <a:schemeClr val="tx1"/>
              </a:solidFill>
              <a:latin typeface="Liberation Sans" panose="020B0604020202020204" pitchFamily="34" charset="0"/>
            </a:endParaRPr>
          </a:p>
          <a:p>
            <a:pPr marL="234950" lvl="1" indent="0">
              <a:lnSpc>
                <a:spcPct val="125000"/>
              </a:lnSpc>
              <a:spcBef>
                <a:spcPts val="1200"/>
              </a:spcBef>
              <a:spcAft>
                <a:spcPts val="0"/>
              </a:spcAft>
              <a:buClr>
                <a:srgbClr val="CC0000"/>
              </a:buClr>
              <a:buSzPct val="80000"/>
              <a:defRPr/>
            </a:pPr>
            <a:r>
              <a:rPr lang="en-US" sz="2200" b="0" i="0" dirty="0" smtClean="0">
                <a:solidFill>
                  <a:schemeClr val="tx1"/>
                </a:solidFill>
                <a:latin typeface="Liberation Sans" panose="020B0604020202020204" pitchFamily="34" charset="0"/>
              </a:rPr>
              <a:t>A </a:t>
            </a:r>
            <a:r>
              <a:rPr lang="en-US" sz="2200" b="0" i="0" dirty="0">
                <a:solidFill>
                  <a:schemeClr val="tx1"/>
                </a:solidFill>
                <a:latin typeface="Liberation Sans" panose="020B0604020202020204" pitchFamily="34" charset="0"/>
              </a:rPr>
              <a:t>recent survey of IFRS </a:t>
            </a:r>
            <a:r>
              <a:rPr lang="en-US" sz="2200" b="0" i="0" dirty="0" smtClean="0">
                <a:solidFill>
                  <a:schemeClr val="tx1"/>
                </a:solidFill>
                <a:latin typeface="Liberation Sans" panose="020B0604020202020204" pitchFamily="34" charset="0"/>
              </a:rPr>
              <a:t>companies, approximately </a:t>
            </a:r>
          </a:p>
          <a:p>
            <a:pPr marL="1146175" lvl="1" indent="-463550">
              <a:lnSpc>
                <a:spcPct val="125000"/>
              </a:lnSpc>
              <a:spcBef>
                <a:spcPts val="1200"/>
              </a:spcBef>
              <a:spcAft>
                <a:spcPts val="0"/>
              </a:spcAft>
              <a:buClr>
                <a:srgbClr val="CC0000"/>
              </a:buClr>
              <a:buSzPct val="80000"/>
              <a:buFont typeface="Arial" panose="020B0604020202020204" pitchFamily="34" charset="0"/>
              <a:buChar char="►"/>
              <a:defRPr/>
            </a:pPr>
            <a:r>
              <a:rPr lang="en-US" sz="2200" b="0" i="0" dirty="0" smtClean="0">
                <a:solidFill>
                  <a:schemeClr val="tx1"/>
                </a:solidFill>
                <a:latin typeface="Liberation Sans" panose="020B0604020202020204" pitchFamily="34" charset="0"/>
              </a:rPr>
              <a:t>60</a:t>
            </a:r>
            <a:r>
              <a:rPr lang="en-US" sz="2200" b="0" i="0" dirty="0">
                <a:solidFill>
                  <a:schemeClr val="tx1"/>
                </a:solidFill>
                <a:latin typeface="Liberation Sans" panose="020B0604020202020204" pitchFamily="34" charset="0"/>
              </a:rPr>
              <a:t>% </a:t>
            </a:r>
            <a:r>
              <a:rPr lang="en-US" sz="2200" b="0" i="0" dirty="0" smtClean="0">
                <a:solidFill>
                  <a:schemeClr val="tx1"/>
                </a:solidFill>
                <a:latin typeface="Liberation Sans" panose="020B0604020202020204" pitchFamily="34" charset="0"/>
              </a:rPr>
              <a:t>use </a:t>
            </a:r>
            <a:r>
              <a:rPr lang="en-US" sz="2200" b="0" i="0" dirty="0">
                <a:solidFill>
                  <a:schemeClr val="tx1"/>
                </a:solidFill>
                <a:latin typeface="Liberation Sans" panose="020B0604020202020204" pitchFamily="34" charset="0"/>
              </a:rPr>
              <a:t>the average-cost </a:t>
            </a:r>
            <a:r>
              <a:rPr lang="en-US" sz="2200" b="0" i="0" dirty="0" smtClean="0">
                <a:solidFill>
                  <a:schemeClr val="tx1"/>
                </a:solidFill>
                <a:latin typeface="Liberation Sans" panose="020B0604020202020204" pitchFamily="34" charset="0"/>
              </a:rPr>
              <a:t>method,</a:t>
            </a:r>
          </a:p>
          <a:p>
            <a:pPr marL="1146175" lvl="1" indent="-463550">
              <a:lnSpc>
                <a:spcPct val="125000"/>
              </a:lnSpc>
              <a:spcBef>
                <a:spcPts val="600"/>
              </a:spcBef>
              <a:spcAft>
                <a:spcPts val="0"/>
              </a:spcAft>
              <a:buClr>
                <a:srgbClr val="CC0000"/>
              </a:buClr>
              <a:buSzPct val="80000"/>
              <a:buFont typeface="Arial" panose="020B0604020202020204" pitchFamily="34" charset="0"/>
              <a:buChar char="►"/>
              <a:defRPr/>
            </a:pPr>
            <a:r>
              <a:rPr lang="en-US" sz="2200" b="0" i="0" dirty="0" smtClean="0">
                <a:solidFill>
                  <a:schemeClr val="tx1"/>
                </a:solidFill>
                <a:latin typeface="Liberation Sans" panose="020B0604020202020204" pitchFamily="34" charset="0"/>
              </a:rPr>
              <a:t>40</a:t>
            </a:r>
            <a:r>
              <a:rPr lang="en-US" sz="2200" b="0" i="0" dirty="0">
                <a:solidFill>
                  <a:schemeClr val="tx1"/>
                </a:solidFill>
                <a:latin typeface="Liberation Sans" panose="020B0604020202020204" pitchFamily="34" charset="0"/>
              </a:rPr>
              <a:t>% </a:t>
            </a:r>
            <a:r>
              <a:rPr lang="en-US" sz="2200" b="0" i="0" dirty="0" smtClean="0">
                <a:solidFill>
                  <a:schemeClr val="tx1"/>
                </a:solidFill>
                <a:latin typeface="Liberation Sans" panose="020B0604020202020204" pitchFamily="34" charset="0"/>
              </a:rPr>
              <a:t>use FIFO, and</a:t>
            </a:r>
          </a:p>
          <a:p>
            <a:pPr marL="1146175" lvl="1" indent="-463550">
              <a:lnSpc>
                <a:spcPct val="125000"/>
              </a:lnSpc>
              <a:spcBef>
                <a:spcPts val="600"/>
              </a:spcBef>
              <a:spcAft>
                <a:spcPts val="0"/>
              </a:spcAft>
              <a:buClr>
                <a:srgbClr val="CC0000"/>
              </a:buClr>
              <a:buSzPct val="80000"/>
              <a:buFont typeface="Arial" panose="020B0604020202020204" pitchFamily="34" charset="0"/>
              <a:buChar char="►"/>
              <a:defRPr/>
            </a:pPr>
            <a:r>
              <a:rPr lang="en-US" sz="2200" b="0" i="0" dirty="0" smtClean="0">
                <a:solidFill>
                  <a:schemeClr val="tx1"/>
                </a:solidFill>
                <a:latin typeface="Liberation Sans" panose="020B0604020202020204" pitchFamily="34" charset="0"/>
              </a:rPr>
              <a:t>23</a:t>
            </a:r>
            <a:r>
              <a:rPr lang="en-US" sz="2200" b="0" i="0" dirty="0">
                <a:solidFill>
                  <a:schemeClr val="tx1"/>
                </a:solidFill>
                <a:latin typeface="Liberation Sans" panose="020B0604020202020204" pitchFamily="34" charset="0"/>
              </a:rPr>
              <a:t>% use both </a:t>
            </a:r>
            <a:r>
              <a:rPr lang="en-US" sz="2200" b="0" i="0" dirty="0" smtClean="0">
                <a:solidFill>
                  <a:schemeClr val="tx1"/>
                </a:solidFill>
                <a:latin typeface="Liberation Sans" panose="020B0604020202020204" pitchFamily="34" charset="0"/>
              </a:rPr>
              <a:t>for different </a:t>
            </a:r>
            <a:r>
              <a:rPr lang="en-US" sz="2200" b="0" i="0" dirty="0">
                <a:solidFill>
                  <a:schemeClr val="tx1"/>
                </a:solidFill>
                <a:latin typeface="Liberation Sans" panose="020B0604020202020204" pitchFamily="34" charset="0"/>
              </a:rPr>
              <a:t>parts of their inventory.</a:t>
            </a:r>
          </a:p>
        </p:txBody>
      </p:sp>
      <p:sp>
        <p:nvSpPr>
          <p:cNvPr id="37892"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defRPr/>
            </a:pPr>
            <a:r>
              <a:rPr lang="en-US" sz="3200" i="0" dirty="0">
                <a:solidFill>
                  <a:srgbClr val="CC0000"/>
                </a:solidFill>
                <a:latin typeface="Liberation Sans" panose="020B0604020202020204" pitchFamily="34" charset="0"/>
              </a:rPr>
              <a:t>Financial Statement and Tax Effects of Cost Flow Methods</a:t>
            </a:r>
          </a:p>
        </p:txBody>
      </p:sp>
      <p:sp>
        <p:nvSpPr>
          <p:cNvPr id="37893" name="Line 10"/>
          <p:cNvSpPr>
            <a:spLocks noChangeShapeType="1"/>
          </p:cNvSpPr>
          <p:nvPr/>
        </p:nvSpPr>
        <p:spPr bwMode="auto">
          <a:xfrm>
            <a:off x="304800" y="1461448"/>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3</a:t>
            </a:r>
            <a:endParaRPr lang="en-US" altLang="en-US" sz="1600" dirty="0">
              <a:solidFill>
                <a:schemeClr val="bg2"/>
              </a:solidFill>
              <a:latin typeface="Liberation Sans" panose="020B0604020202020204" pitchFamily="34" charset="0"/>
            </a:endParaRPr>
          </a:p>
        </p:txBody>
      </p:sp>
      <p:sp>
        <p:nvSpPr>
          <p:cNvPr id="8" name="Rectangle 7"/>
          <p:cNvSpPr/>
          <p:nvPr/>
        </p:nvSpPr>
        <p:spPr>
          <a:xfrm>
            <a:off x="6336678" y="1512585"/>
            <a:ext cx="2654922" cy="1015663"/>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3</a:t>
            </a:r>
            <a:endParaRPr lang="en-US" sz="1400" b="1" i="0" dirty="0">
              <a:solidFill>
                <a:srgbClr val="FF3300"/>
              </a:solidFill>
              <a:latin typeface="Liberation Sans" panose="020B0604020202020204" pitchFamily="34" charset="0"/>
            </a:endParaRPr>
          </a:p>
          <a:p>
            <a:pPr algn="l"/>
            <a:r>
              <a:rPr lang="en-US" sz="1400" i="0" dirty="0" smtClean="0">
                <a:solidFill>
                  <a:schemeClr val="tx1"/>
                </a:solidFill>
                <a:latin typeface="Liberation Sans" panose="020B0604020202020204" pitchFamily="34" charset="0"/>
              </a:rPr>
              <a:t>Explain the financial effects of the inventory cost flow assumptions.</a:t>
            </a:r>
            <a:endParaRPr lang="en-US" sz="1400" i="0" dirty="0">
              <a:solidFill>
                <a:schemeClr val="tx1"/>
              </a:solidFill>
              <a:latin typeface="Liberation Sans" panose="020B0604020202020204" pitchFamily="34" charset="0"/>
            </a:endParaRPr>
          </a:p>
        </p:txBody>
      </p:sp>
      <p:cxnSp>
        <p:nvCxnSpPr>
          <p:cNvPr id="9" name="Straight Connector 8"/>
          <p:cNvCxnSpPr/>
          <p:nvPr/>
        </p:nvCxnSpPr>
        <p:spPr bwMode="auto">
          <a:xfrm>
            <a:off x="6248400" y="1461448"/>
            <a:ext cx="0" cy="995796"/>
          </a:xfrm>
          <a:prstGeom prst="line">
            <a:avLst/>
          </a:prstGeom>
          <a:solidFill>
            <a:schemeClr val="accent1"/>
          </a:solidFill>
          <a:ln w="12700" cap="sq" cmpd="sng" algn="ctr">
            <a:solidFill>
              <a:schemeClr val="tx1"/>
            </a:solidFill>
            <a:prstDash val="solid"/>
            <a:round/>
            <a:headEnd type="none" w="sm" len="sm"/>
            <a:tailEnd type="none" w="sm" len="sm"/>
          </a:ln>
          <a:effectLst/>
        </p:spPr>
      </p:cxn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52" y="1140014"/>
            <a:ext cx="8578098" cy="5032186"/>
          </a:xfrm>
          <a:prstGeom prst="rect">
            <a:avLst/>
          </a:prstGeom>
          <a:noFill/>
          <a:ln w="12700"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4820" name="Rectangle 41"/>
          <p:cNvSpPr>
            <a:spLocks noChangeArrowheads="1"/>
          </p:cNvSpPr>
          <p:nvPr/>
        </p:nvSpPr>
        <p:spPr bwMode="auto">
          <a:xfrm>
            <a:off x="838200" y="6225887"/>
            <a:ext cx="3078957"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488" tIns="44450" rIns="90488" bIns="44450">
            <a:spAutoFit/>
          </a:bodyPr>
          <a:lstStyle/>
          <a:p>
            <a:pPr>
              <a:defRPr/>
            </a:pPr>
            <a:r>
              <a:rPr lang="en-US" sz="1200" i="0" dirty="0">
                <a:solidFill>
                  <a:schemeClr val="tx1"/>
                </a:solidFill>
                <a:latin typeface="Liberation Sans" panose="020B0604020202020204" pitchFamily="34" charset="0"/>
              </a:rPr>
              <a:t>Illustration </a:t>
            </a:r>
            <a:r>
              <a:rPr lang="en-US" sz="1200" i="0" dirty="0" smtClean="0">
                <a:solidFill>
                  <a:schemeClr val="tx1"/>
                </a:solidFill>
                <a:latin typeface="Liberation Sans" panose="020B0604020202020204" pitchFamily="34" charset="0"/>
              </a:rPr>
              <a:t>6-10</a:t>
            </a:r>
            <a:endParaRPr lang="en-US" sz="1200" i="0" dirty="0">
              <a:solidFill>
                <a:schemeClr val="tx1"/>
              </a:solidFill>
              <a:latin typeface="Liberation Sans" panose="020B0604020202020204" pitchFamily="34" charset="0"/>
            </a:endParaRPr>
          </a:p>
          <a:p>
            <a:pPr>
              <a:defRPr/>
            </a:pPr>
            <a:r>
              <a:rPr lang="en-US" sz="1200" b="0" i="0" dirty="0">
                <a:solidFill>
                  <a:schemeClr val="tx1"/>
                </a:solidFill>
                <a:latin typeface="Liberation Sans" panose="020B0604020202020204" pitchFamily="34" charset="0"/>
              </a:rPr>
              <a:t>Comparative effects of cost flow methods</a:t>
            </a:r>
          </a:p>
        </p:txBody>
      </p:sp>
      <p:sp>
        <p:nvSpPr>
          <p:cNvPr id="38916" name="Rectangle 7"/>
          <p:cNvSpPr>
            <a:spLocks noChangeArrowheads="1"/>
          </p:cNvSpPr>
          <p:nvPr/>
        </p:nvSpPr>
        <p:spPr bwMode="auto">
          <a:xfrm>
            <a:off x="533400" y="304800"/>
            <a:ext cx="67056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altLang="en-US" sz="3200" i="0" dirty="0">
                <a:solidFill>
                  <a:srgbClr val="006600"/>
                </a:solidFill>
                <a:latin typeface="Liberation Sans" panose="020B0604020202020204" pitchFamily="34" charset="0"/>
              </a:rPr>
              <a:t>INCOME STATEMENT EFFECTS</a:t>
            </a:r>
          </a:p>
        </p:txBody>
      </p:sp>
      <p:sp>
        <p:nvSpPr>
          <p:cNvPr id="38917"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pic>
        <p:nvPicPr>
          <p:cNvPr id="3892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105400"/>
            <a:ext cx="447675" cy="381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Lst>
        </p:spPr>
      </p:pic>
      <p:sp>
        <p:nvSpPr>
          <p:cNvPr id="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3</a:t>
            </a:r>
            <a:endParaRPr lang="en-US" altLang="en-US" sz="1600"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1"/>
          <p:cNvSpPr txBox="1">
            <a:spLocks noChangeArrowheads="1"/>
          </p:cNvSpPr>
          <p:nvPr/>
        </p:nvSpPr>
        <p:spPr bwMode="auto">
          <a:xfrm>
            <a:off x="685800" y="539088"/>
            <a:ext cx="969818"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9600" i="0" dirty="0" smtClean="0">
                <a:solidFill>
                  <a:schemeClr val="tx2">
                    <a:lumMod val="75000"/>
                  </a:schemeClr>
                </a:solidFill>
                <a:latin typeface="Arial" panose="020B0604020202020204" pitchFamily="34" charset="0"/>
                <a:cs typeface="Arial" panose="020B0604020202020204" pitchFamily="34" charset="0"/>
              </a:rPr>
              <a:t>6</a:t>
            </a:r>
            <a:endParaRPr lang="en-US" altLang="en-US" sz="9600" i="0" dirty="0">
              <a:solidFill>
                <a:schemeClr val="tx2">
                  <a:lumMod val="75000"/>
                </a:schemeClr>
              </a:solidFill>
              <a:latin typeface="Arial" panose="020B0604020202020204" pitchFamily="34" charset="0"/>
              <a:cs typeface="Arial" panose="020B0604020202020204" pitchFamily="34" charset="0"/>
            </a:endParaRPr>
          </a:p>
        </p:txBody>
      </p:sp>
      <p:sp>
        <p:nvSpPr>
          <p:cNvPr id="274438" name="Rectangle 6"/>
          <p:cNvSpPr>
            <a:spLocks noChangeArrowheads="1"/>
          </p:cNvSpPr>
          <p:nvPr/>
        </p:nvSpPr>
        <p:spPr bwMode="auto">
          <a:xfrm>
            <a:off x="508000" y="1905000"/>
            <a:ext cx="8331200" cy="446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p>
            <a:pPr marL="457200" indent="-457200" algn="l" defTabSz="865188" eaLnBrk="1" hangingPunct="1">
              <a:lnSpc>
                <a:spcPct val="125000"/>
              </a:lnSpc>
              <a:spcBef>
                <a:spcPts val="600"/>
              </a:spcBef>
              <a:defRPr/>
            </a:pPr>
            <a:r>
              <a:rPr lang="en-US" sz="2300" b="1" i="0" dirty="0" smtClean="0">
                <a:solidFill>
                  <a:schemeClr val="tx2">
                    <a:lumMod val="75000"/>
                  </a:schemeClr>
                </a:solidFill>
                <a:latin typeface="Liberation Sans" panose="020B0604020202020204" pitchFamily="34" charset="0"/>
              </a:rPr>
              <a:t>LEARNING OBJECTIVES</a:t>
            </a:r>
          </a:p>
          <a:p>
            <a:pPr marL="457200" indent="-457200" algn="l" defTabSz="865188" eaLnBrk="1" hangingPunct="1">
              <a:lnSpc>
                <a:spcPct val="125000"/>
              </a:lnSpc>
              <a:spcBef>
                <a:spcPts val="600"/>
              </a:spcBef>
              <a:spcAft>
                <a:spcPct val="35000"/>
              </a:spcAft>
              <a:defRPr/>
            </a:pPr>
            <a:r>
              <a:rPr lang="en-US" sz="1900" b="0" i="0" dirty="0" smtClean="0">
                <a:solidFill>
                  <a:schemeClr val="tx1"/>
                </a:solidFill>
                <a:latin typeface="Liberation Sans" panose="020B0604020202020204" pitchFamily="34" charset="0"/>
              </a:rPr>
              <a:t>After </a:t>
            </a:r>
            <a:r>
              <a:rPr lang="en-US" sz="1900" b="0" i="0" dirty="0">
                <a:solidFill>
                  <a:schemeClr val="tx1"/>
                </a:solidFill>
                <a:latin typeface="Liberation Sans" panose="020B0604020202020204" pitchFamily="34" charset="0"/>
              </a:rPr>
              <a:t>studying this chapter, you should be able to:</a:t>
            </a:r>
          </a:p>
          <a:p>
            <a:pPr marL="341313" indent="-341313" algn="l" defTabSz="865188" eaLnBrk="1" hangingPunct="1">
              <a:lnSpc>
                <a:spcPct val="125000"/>
              </a:lnSpc>
              <a:spcBef>
                <a:spcPts val="600"/>
              </a:spcBef>
              <a:buClr>
                <a:srgbClr val="CC0000"/>
              </a:buClr>
              <a:buFont typeface="+mj-lt"/>
              <a:buAutoNum type="arabicPeriod"/>
              <a:defRPr/>
            </a:pPr>
            <a:r>
              <a:rPr lang="en-US" sz="1900" b="0" i="0" dirty="0" smtClean="0">
                <a:solidFill>
                  <a:schemeClr val="tx1"/>
                </a:solidFill>
                <a:latin typeface="Liberation Sans" panose="020B0604020202020204" pitchFamily="34" charset="0"/>
              </a:rPr>
              <a:t>Discuss </a:t>
            </a:r>
            <a:r>
              <a:rPr lang="en-US" sz="1900" b="0" i="0" dirty="0">
                <a:solidFill>
                  <a:schemeClr val="tx1"/>
                </a:solidFill>
                <a:latin typeface="Liberation Sans" panose="020B0604020202020204" pitchFamily="34" charset="0"/>
              </a:rPr>
              <a:t>how to classify and determine inventory</a:t>
            </a:r>
            <a:r>
              <a:rPr lang="en-US" sz="1900" b="0" i="0" dirty="0" smtClean="0">
                <a:solidFill>
                  <a:schemeClr val="tx1"/>
                </a:solidFill>
                <a:latin typeface="Liberation Sans" panose="020B0604020202020204" pitchFamily="34" charset="0"/>
              </a:rPr>
              <a:t>.  </a:t>
            </a:r>
          </a:p>
          <a:p>
            <a:pPr marL="341313" indent="-341313" algn="l" defTabSz="865188" eaLnBrk="1" hangingPunct="1">
              <a:lnSpc>
                <a:spcPct val="125000"/>
              </a:lnSpc>
              <a:spcBef>
                <a:spcPts val="600"/>
              </a:spcBef>
              <a:buClr>
                <a:srgbClr val="CC0000"/>
              </a:buClr>
              <a:buFont typeface="+mj-lt"/>
              <a:buAutoNum type="arabicPeriod"/>
              <a:defRPr/>
            </a:pPr>
            <a:r>
              <a:rPr lang="en-US" sz="1900" b="0" i="0" dirty="0" smtClean="0">
                <a:solidFill>
                  <a:schemeClr val="tx1"/>
                </a:solidFill>
                <a:latin typeface="Liberation Sans" panose="020B0604020202020204" pitchFamily="34" charset="0"/>
              </a:rPr>
              <a:t>Explain </a:t>
            </a:r>
            <a:r>
              <a:rPr lang="en-US" sz="1900" b="0" i="0" dirty="0">
                <a:solidFill>
                  <a:schemeClr val="tx1"/>
                </a:solidFill>
                <a:latin typeface="Liberation Sans" panose="020B0604020202020204" pitchFamily="34" charset="0"/>
              </a:rPr>
              <a:t>the accounting for inventories </a:t>
            </a:r>
            <a:r>
              <a:rPr lang="en-US" sz="1900" b="0" i="0" dirty="0" smtClean="0">
                <a:solidFill>
                  <a:schemeClr val="tx1"/>
                </a:solidFill>
                <a:latin typeface="Liberation Sans" panose="020B0604020202020204" pitchFamily="34" charset="0"/>
              </a:rPr>
              <a:t>and apply </a:t>
            </a:r>
            <a:r>
              <a:rPr lang="en-US" sz="1900" b="0" i="0" dirty="0">
                <a:solidFill>
                  <a:schemeClr val="tx1"/>
                </a:solidFill>
                <a:latin typeface="Liberation Sans" panose="020B0604020202020204" pitchFamily="34" charset="0"/>
              </a:rPr>
              <a:t>the inventory cost </a:t>
            </a:r>
            <a:r>
              <a:rPr lang="en-US" sz="1900" b="0" i="0" dirty="0" smtClean="0">
                <a:solidFill>
                  <a:schemeClr val="tx1"/>
                </a:solidFill>
                <a:latin typeface="Liberation Sans" panose="020B0604020202020204" pitchFamily="34" charset="0"/>
              </a:rPr>
              <a:t>flow </a:t>
            </a:r>
            <a:r>
              <a:rPr lang="en-US" sz="1900" b="0" i="0" dirty="0">
                <a:solidFill>
                  <a:schemeClr val="tx1"/>
                </a:solidFill>
                <a:latin typeface="Liberation Sans" panose="020B0604020202020204" pitchFamily="34" charset="0"/>
              </a:rPr>
              <a:t>methods</a:t>
            </a:r>
            <a:r>
              <a:rPr lang="en-US" sz="1900" b="0" i="0" dirty="0" smtClean="0">
                <a:solidFill>
                  <a:schemeClr val="tx1"/>
                </a:solidFill>
                <a:latin typeface="Liberation Sans" panose="020B0604020202020204" pitchFamily="34" charset="0"/>
              </a:rPr>
              <a:t>. </a:t>
            </a:r>
          </a:p>
          <a:p>
            <a:pPr marL="341313" indent="-341313" algn="l" defTabSz="865188" eaLnBrk="1" hangingPunct="1">
              <a:lnSpc>
                <a:spcPct val="125000"/>
              </a:lnSpc>
              <a:spcBef>
                <a:spcPts val="600"/>
              </a:spcBef>
              <a:buClr>
                <a:srgbClr val="CC0000"/>
              </a:buClr>
              <a:buFont typeface="+mj-lt"/>
              <a:buAutoNum type="arabicPeriod"/>
              <a:defRPr/>
            </a:pPr>
            <a:r>
              <a:rPr lang="en-US" sz="1900" b="0" i="0" dirty="0" smtClean="0">
                <a:solidFill>
                  <a:schemeClr val="tx1"/>
                </a:solidFill>
                <a:latin typeface="Liberation Sans" panose="020B0604020202020204" pitchFamily="34" charset="0"/>
              </a:rPr>
              <a:t>Explain </a:t>
            </a:r>
            <a:r>
              <a:rPr lang="en-US" sz="1900" b="0" i="0" dirty="0">
                <a:solidFill>
                  <a:schemeClr val="tx1"/>
                </a:solidFill>
                <a:latin typeface="Liberation Sans" panose="020B0604020202020204" pitchFamily="34" charset="0"/>
              </a:rPr>
              <a:t>the </a:t>
            </a:r>
            <a:r>
              <a:rPr lang="en-US" sz="1900" b="0" i="0" dirty="0" smtClean="0">
                <a:solidFill>
                  <a:schemeClr val="tx1"/>
                </a:solidFill>
                <a:latin typeface="Liberation Sans" panose="020B0604020202020204" pitchFamily="34" charset="0"/>
              </a:rPr>
              <a:t>financial </a:t>
            </a:r>
            <a:r>
              <a:rPr lang="en-US" sz="1900" b="0" i="0" dirty="0">
                <a:solidFill>
                  <a:schemeClr val="tx1"/>
                </a:solidFill>
                <a:latin typeface="Liberation Sans" panose="020B0604020202020204" pitchFamily="34" charset="0"/>
              </a:rPr>
              <a:t>effects of the </a:t>
            </a:r>
            <a:r>
              <a:rPr lang="en-US" sz="1900" b="0" i="0" dirty="0" smtClean="0">
                <a:solidFill>
                  <a:schemeClr val="tx1"/>
                </a:solidFill>
                <a:latin typeface="Liberation Sans" panose="020B0604020202020204" pitchFamily="34" charset="0"/>
              </a:rPr>
              <a:t>inventory cost flow assumptions.</a:t>
            </a:r>
          </a:p>
          <a:p>
            <a:pPr marL="341313" indent="-341313" algn="l" defTabSz="865188" eaLnBrk="1" hangingPunct="1">
              <a:lnSpc>
                <a:spcPct val="125000"/>
              </a:lnSpc>
              <a:spcBef>
                <a:spcPts val="600"/>
              </a:spcBef>
              <a:buClr>
                <a:srgbClr val="CC0000"/>
              </a:buClr>
              <a:buFont typeface="+mj-lt"/>
              <a:buAutoNum type="arabicPeriod"/>
              <a:defRPr/>
            </a:pPr>
            <a:r>
              <a:rPr lang="en-US" sz="1900" b="0" i="0" dirty="0" smtClean="0">
                <a:solidFill>
                  <a:schemeClr val="tx1"/>
                </a:solidFill>
                <a:latin typeface="Liberation Sans" panose="020B0604020202020204" pitchFamily="34" charset="0"/>
              </a:rPr>
              <a:t>Explain </a:t>
            </a:r>
            <a:r>
              <a:rPr lang="en-US" sz="1900" b="0" i="0" dirty="0">
                <a:solidFill>
                  <a:schemeClr val="tx1"/>
                </a:solidFill>
                <a:latin typeface="Liberation Sans" panose="020B0604020202020204" pitchFamily="34" charset="0"/>
              </a:rPr>
              <a:t>the lower-of-cost-or-net realizable </a:t>
            </a:r>
            <a:r>
              <a:rPr lang="en-US" sz="1900" b="0" i="0" dirty="0" smtClean="0">
                <a:solidFill>
                  <a:schemeClr val="tx1"/>
                </a:solidFill>
                <a:latin typeface="Liberation Sans" panose="020B0604020202020204" pitchFamily="34" charset="0"/>
              </a:rPr>
              <a:t>value basis </a:t>
            </a:r>
            <a:r>
              <a:rPr lang="en-US" sz="1900" b="0" i="0" dirty="0">
                <a:solidFill>
                  <a:schemeClr val="tx1"/>
                </a:solidFill>
                <a:latin typeface="Liberation Sans" panose="020B0604020202020204" pitchFamily="34" charset="0"/>
              </a:rPr>
              <a:t>of accounting for </a:t>
            </a:r>
            <a:r>
              <a:rPr lang="en-US" sz="1900" b="0" i="0" dirty="0" smtClean="0">
                <a:solidFill>
                  <a:schemeClr val="tx1"/>
                </a:solidFill>
                <a:latin typeface="Liberation Sans" panose="020B0604020202020204" pitchFamily="34" charset="0"/>
              </a:rPr>
              <a:t>inventories.</a:t>
            </a:r>
          </a:p>
          <a:p>
            <a:pPr marL="341313" indent="-341313" algn="l" defTabSz="865188" eaLnBrk="1" hangingPunct="1">
              <a:lnSpc>
                <a:spcPct val="125000"/>
              </a:lnSpc>
              <a:spcBef>
                <a:spcPts val="600"/>
              </a:spcBef>
              <a:buClr>
                <a:srgbClr val="CC0000"/>
              </a:buClr>
              <a:buFont typeface="+mj-lt"/>
              <a:buAutoNum type="arabicPeriod"/>
              <a:defRPr/>
            </a:pPr>
            <a:r>
              <a:rPr lang="en-US" sz="1900" b="0" i="0" dirty="0" smtClean="0">
                <a:solidFill>
                  <a:schemeClr val="tx1"/>
                </a:solidFill>
                <a:latin typeface="Liberation Sans" panose="020B0604020202020204" pitchFamily="34" charset="0"/>
              </a:rPr>
              <a:t>Indicate </a:t>
            </a:r>
            <a:r>
              <a:rPr lang="en-US" sz="1900" b="0" i="0" dirty="0">
                <a:solidFill>
                  <a:schemeClr val="tx1"/>
                </a:solidFill>
                <a:latin typeface="Liberation Sans" panose="020B0604020202020204" pitchFamily="34" charset="0"/>
              </a:rPr>
              <a:t>the effects of inventory errors on </a:t>
            </a:r>
            <a:r>
              <a:rPr lang="en-US" sz="1900" b="0" i="0" dirty="0" smtClean="0">
                <a:solidFill>
                  <a:schemeClr val="tx1"/>
                </a:solidFill>
                <a:latin typeface="Liberation Sans" panose="020B0604020202020204" pitchFamily="34" charset="0"/>
              </a:rPr>
              <a:t>the financial statements.</a:t>
            </a:r>
          </a:p>
          <a:p>
            <a:pPr marL="341313" indent="-341313" algn="l" defTabSz="865188" eaLnBrk="1" hangingPunct="1">
              <a:lnSpc>
                <a:spcPct val="125000"/>
              </a:lnSpc>
              <a:spcBef>
                <a:spcPts val="600"/>
              </a:spcBef>
              <a:buClr>
                <a:srgbClr val="CC0000"/>
              </a:buClr>
              <a:buFont typeface="+mj-lt"/>
              <a:buAutoNum type="arabicPeriod"/>
              <a:defRPr/>
            </a:pPr>
            <a:r>
              <a:rPr lang="en-US" sz="1900" b="0" i="0" dirty="0" smtClean="0">
                <a:solidFill>
                  <a:schemeClr val="tx1"/>
                </a:solidFill>
                <a:latin typeface="Liberation Sans" panose="020B0604020202020204" pitchFamily="34" charset="0"/>
              </a:rPr>
              <a:t>Discuss </a:t>
            </a:r>
            <a:r>
              <a:rPr lang="en-US" sz="1900" b="0" i="0" dirty="0">
                <a:solidFill>
                  <a:schemeClr val="tx1"/>
                </a:solidFill>
                <a:latin typeface="Liberation Sans" panose="020B0604020202020204" pitchFamily="34" charset="0"/>
              </a:rPr>
              <a:t>the presentation and analysis of inventory.</a:t>
            </a:r>
          </a:p>
        </p:txBody>
      </p:sp>
      <p:sp>
        <p:nvSpPr>
          <p:cNvPr id="9" name="Rectangle 2051"/>
          <p:cNvSpPr txBox="1">
            <a:spLocks noChangeArrowheads="1"/>
          </p:cNvSpPr>
          <p:nvPr/>
        </p:nvSpPr>
        <p:spPr bwMode="auto">
          <a:xfrm>
            <a:off x="329603" y="193234"/>
            <a:ext cx="1718092" cy="5687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2000" i="0" dirty="0" smtClean="0">
                <a:solidFill>
                  <a:srgbClr val="5F5F5F"/>
                </a:solidFill>
                <a:latin typeface="Liberation Sans" panose="020B0604020202020204" pitchFamily="34" charset="0"/>
                <a:cs typeface="Arial" panose="020B0604020202020204" pitchFamily="34" charset="0"/>
              </a:rPr>
              <a:t>CHAPTER</a:t>
            </a:r>
            <a:endParaRPr lang="en-US" altLang="en-US" sz="8800" i="0" dirty="0">
              <a:solidFill>
                <a:srgbClr val="5F5F5F"/>
              </a:solidFill>
              <a:latin typeface="Liberation Sans" panose="020B0604020202020204" pitchFamily="34" charset="0"/>
              <a:cs typeface="Arial" panose="020B0604020202020204" pitchFamily="34" charset="0"/>
            </a:endParaRPr>
          </a:p>
        </p:txBody>
      </p:sp>
      <p:sp>
        <p:nvSpPr>
          <p:cNvPr id="10" name="Rectangle 2051"/>
          <p:cNvSpPr>
            <a:spLocks noChangeArrowheads="1"/>
          </p:cNvSpPr>
          <p:nvPr/>
        </p:nvSpPr>
        <p:spPr bwMode="auto">
          <a:xfrm>
            <a:off x="2057400" y="769960"/>
            <a:ext cx="6781800"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SzPct val="75000"/>
              <a:buFont typeface="Wingdings" pitchFamily="2" charset="2"/>
              <a:buNone/>
            </a:pPr>
            <a:r>
              <a:rPr lang="en-US" altLang="en-US" sz="4800" b="1" i="0" dirty="0" smtClean="0">
                <a:solidFill>
                  <a:srgbClr val="5F5F5F"/>
                </a:solidFill>
                <a:latin typeface="Liberation Sans" panose="020B0604020202020204" pitchFamily="34" charset="0"/>
              </a:rPr>
              <a:t>Inventories</a:t>
            </a:r>
            <a:endParaRPr lang="en-US" altLang="en-US" sz="4800" b="1" i="0" dirty="0">
              <a:solidFill>
                <a:srgbClr val="5F5F5F"/>
              </a:solidFill>
              <a:latin typeface="Liberation Sans" panose="020B0604020202020204" pitchFamily="34" charset="0"/>
            </a:endParaRPr>
          </a:p>
        </p:txBody>
      </p:sp>
      <p:sp>
        <p:nvSpPr>
          <p:cNvPr id="4103" name="Line 15"/>
          <p:cNvSpPr>
            <a:spLocks noChangeShapeType="1"/>
          </p:cNvSpPr>
          <p:nvPr/>
        </p:nvSpPr>
        <p:spPr bwMode="auto">
          <a:xfrm>
            <a:off x="1981200" y="667243"/>
            <a:ext cx="0" cy="1039091"/>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latin typeface="Liberation Sans" panose="020B0604020202020204" pitchFamily="34" charset="0"/>
            </a:endParaRPr>
          </a:p>
        </p:txBody>
      </p:sp>
    </p:spTree>
    <p:extLst>
      <p:ext uri="{BB962C8B-B14F-4D97-AF65-F5344CB8AC3E}">
        <p14:creationId xmlns:p14="http://schemas.microsoft.com/office/powerpoint/2010/main" val="2925127251"/>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33400" y="1752600"/>
            <a:ext cx="7848600" cy="2721258"/>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marL="342900" indent="-342900">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lvl="1">
              <a:lnSpc>
                <a:spcPct val="125000"/>
              </a:lnSpc>
              <a:spcBef>
                <a:spcPts val="1600"/>
              </a:spcBef>
              <a:buClr>
                <a:srgbClr val="CC0000"/>
              </a:buClr>
              <a:buSzPct val="80000"/>
              <a:buFont typeface="Wingdings" pitchFamily="2" charset="2"/>
              <a:buChar char="u"/>
            </a:pPr>
            <a:r>
              <a:rPr lang="en-US" altLang="en-US" sz="2100" b="0" i="0" dirty="0">
                <a:solidFill>
                  <a:schemeClr val="tx1"/>
                </a:solidFill>
                <a:latin typeface="Liberation Sans" panose="020B0604020202020204" pitchFamily="34" charset="0"/>
              </a:rPr>
              <a:t>A major </a:t>
            </a:r>
            <a:r>
              <a:rPr lang="en-US" altLang="en-US" sz="2100" i="0" dirty="0">
                <a:solidFill>
                  <a:schemeClr val="tx1"/>
                </a:solidFill>
                <a:latin typeface="Liberation Sans" panose="020B0604020202020204" pitchFamily="34" charset="0"/>
              </a:rPr>
              <a:t>advantage</a:t>
            </a:r>
            <a:r>
              <a:rPr lang="en-US" altLang="en-US" sz="2100" b="0" i="0" dirty="0">
                <a:solidFill>
                  <a:schemeClr val="tx1"/>
                </a:solidFill>
                <a:latin typeface="Liberation Sans" panose="020B0604020202020204" pitchFamily="34" charset="0"/>
              </a:rPr>
              <a:t> of the </a:t>
            </a:r>
            <a:r>
              <a:rPr lang="en-US" altLang="en-US" sz="2100" i="0" dirty="0">
                <a:solidFill>
                  <a:schemeClr val="tx1"/>
                </a:solidFill>
                <a:latin typeface="Liberation Sans" panose="020B0604020202020204" pitchFamily="34" charset="0"/>
              </a:rPr>
              <a:t>FIFO method </a:t>
            </a:r>
            <a:r>
              <a:rPr lang="en-US" altLang="en-US" sz="2100" b="0" i="0" dirty="0">
                <a:solidFill>
                  <a:schemeClr val="tx1"/>
                </a:solidFill>
                <a:latin typeface="Liberation Sans" panose="020B0604020202020204" pitchFamily="34" charset="0"/>
              </a:rPr>
              <a:t>is that in a period of inflation, the costs allocated to ending inventory will </a:t>
            </a:r>
            <a:r>
              <a:rPr lang="en-US" altLang="en-US" sz="2100" i="0" dirty="0">
                <a:solidFill>
                  <a:schemeClr val="tx1"/>
                </a:solidFill>
                <a:latin typeface="Liberation Sans" panose="020B0604020202020204" pitchFamily="34" charset="0"/>
              </a:rPr>
              <a:t>approximate their current cost</a:t>
            </a:r>
            <a:r>
              <a:rPr lang="en-US" altLang="en-US" sz="2100" b="0" i="0" dirty="0">
                <a:solidFill>
                  <a:schemeClr val="tx1"/>
                </a:solidFill>
                <a:latin typeface="Liberation Sans" panose="020B0604020202020204" pitchFamily="34" charset="0"/>
              </a:rPr>
              <a:t>. </a:t>
            </a:r>
          </a:p>
          <a:p>
            <a:pPr lvl="1">
              <a:lnSpc>
                <a:spcPct val="125000"/>
              </a:lnSpc>
              <a:spcBef>
                <a:spcPts val="1600"/>
              </a:spcBef>
              <a:buClr>
                <a:srgbClr val="CC0000"/>
              </a:buClr>
              <a:buSzPct val="80000"/>
              <a:buFont typeface="Wingdings" pitchFamily="2" charset="2"/>
              <a:buChar char="u"/>
            </a:pPr>
            <a:r>
              <a:rPr lang="en-US" altLang="en-US" sz="2100" b="0" i="0" dirty="0">
                <a:solidFill>
                  <a:schemeClr val="tx1"/>
                </a:solidFill>
                <a:latin typeface="Liberation Sans" panose="020B0604020202020204" pitchFamily="34" charset="0"/>
              </a:rPr>
              <a:t>A major </a:t>
            </a:r>
            <a:r>
              <a:rPr lang="en-US" altLang="en-US" sz="2100" i="0" dirty="0">
                <a:solidFill>
                  <a:schemeClr val="tx1"/>
                </a:solidFill>
                <a:latin typeface="Liberation Sans" panose="020B0604020202020204" pitchFamily="34" charset="0"/>
              </a:rPr>
              <a:t>shortcoming</a:t>
            </a:r>
            <a:r>
              <a:rPr lang="en-US" altLang="en-US" sz="2100" b="0" i="0" dirty="0">
                <a:solidFill>
                  <a:schemeClr val="tx1"/>
                </a:solidFill>
                <a:latin typeface="Liberation Sans" panose="020B0604020202020204" pitchFamily="34" charset="0"/>
              </a:rPr>
              <a:t> of the </a:t>
            </a:r>
            <a:r>
              <a:rPr lang="en-US" altLang="en-US" sz="2100" i="0" dirty="0" smtClean="0">
                <a:solidFill>
                  <a:schemeClr val="tx1"/>
                </a:solidFill>
                <a:latin typeface="Liberation Sans" panose="020B0604020202020204" pitchFamily="34" charset="0"/>
              </a:rPr>
              <a:t>average-cost method </a:t>
            </a:r>
            <a:r>
              <a:rPr lang="en-US" altLang="en-US" sz="2100" b="0" i="0" dirty="0">
                <a:solidFill>
                  <a:schemeClr val="tx1"/>
                </a:solidFill>
                <a:latin typeface="Liberation Sans" panose="020B0604020202020204" pitchFamily="34" charset="0"/>
              </a:rPr>
              <a:t>is that in a period of inflation, the costs allocated to ending inventory may be </a:t>
            </a:r>
            <a:r>
              <a:rPr lang="en-US" altLang="en-US" sz="2100" i="0" dirty="0" smtClean="0">
                <a:solidFill>
                  <a:schemeClr val="tx1"/>
                </a:solidFill>
                <a:latin typeface="Liberation Sans" panose="020B0604020202020204" pitchFamily="34" charset="0"/>
              </a:rPr>
              <a:t>understated </a:t>
            </a:r>
            <a:r>
              <a:rPr lang="en-US" altLang="en-US" sz="2100" b="0" i="0" dirty="0">
                <a:solidFill>
                  <a:schemeClr val="tx1"/>
                </a:solidFill>
                <a:latin typeface="Liberation Sans" panose="020B0604020202020204" pitchFamily="34" charset="0"/>
              </a:rPr>
              <a:t>in terms of current cost.</a:t>
            </a:r>
          </a:p>
        </p:txBody>
      </p:sp>
      <p:sp>
        <p:nvSpPr>
          <p:cNvPr id="39942" name="Rectangle 7"/>
          <p:cNvSpPr>
            <a:spLocks noChangeArrowheads="1"/>
          </p:cNvSpPr>
          <p:nvPr/>
        </p:nvSpPr>
        <p:spPr bwMode="auto">
          <a:xfrm>
            <a:off x="533400" y="304800"/>
            <a:ext cx="81534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pPr>
              <a:buClr>
                <a:schemeClr val="accent2"/>
              </a:buClr>
              <a:buSzPct val="75000"/>
              <a:buFont typeface="Wingdings" pitchFamily="2" charset="2"/>
              <a:buNone/>
            </a:pPr>
            <a:r>
              <a:rPr lang="en-US" altLang="en-US" sz="3200" i="0" dirty="0" smtClean="0">
                <a:solidFill>
                  <a:srgbClr val="006600"/>
                </a:solidFill>
                <a:latin typeface="Liberation Sans" panose="020B0604020202020204" pitchFamily="34" charset="0"/>
              </a:rPr>
              <a:t>STATEMENT OF FINANCIAL POSITION EFFECTS</a:t>
            </a:r>
            <a:endParaRPr lang="en-US" altLang="en-US" sz="3200" i="0" dirty="0">
              <a:solidFill>
                <a:srgbClr val="006600"/>
              </a:solidFill>
              <a:latin typeface="Liberation Sans" panose="020B0604020202020204" pitchFamily="34" charset="0"/>
            </a:endParaRPr>
          </a:p>
        </p:txBody>
      </p:sp>
      <p:sp>
        <p:nvSpPr>
          <p:cNvPr id="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3</a:t>
            </a:r>
            <a:endParaRPr lang="en-US" altLang="en-US" sz="1600" dirty="0">
              <a:solidFill>
                <a:schemeClr val="bg2"/>
              </a:solidFill>
              <a:latin typeface="Liberation Sans" panose="020B0604020202020204" pitchFamily="34" charset="0"/>
            </a:endParaRPr>
          </a:p>
        </p:txBody>
      </p:sp>
      <p:sp>
        <p:nvSpPr>
          <p:cNvPr id="8" name="Line 10"/>
          <p:cNvSpPr>
            <a:spLocks noChangeShapeType="1"/>
          </p:cNvSpPr>
          <p:nvPr/>
        </p:nvSpPr>
        <p:spPr bwMode="auto">
          <a:xfrm>
            <a:off x="304800" y="1461448"/>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533400" y="1295400"/>
            <a:ext cx="7848600" cy="1912937"/>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marL="342900" indent="-342900">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lvl="1">
              <a:lnSpc>
                <a:spcPct val="125000"/>
              </a:lnSpc>
              <a:spcBef>
                <a:spcPts val="1600"/>
              </a:spcBef>
              <a:buClr>
                <a:srgbClr val="CC0000"/>
              </a:buClr>
              <a:buSzPct val="80000"/>
              <a:buFont typeface="Wingdings" pitchFamily="2" charset="2"/>
              <a:buChar char="u"/>
            </a:pPr>
            <a:r>
              <a:rPr lang="en-US" altLang="en-US" sz="2100" b="0" i="0" dirty="0">
                <a:solidFill>
                  <a:schemeClr val="tx1"/>
                </a:solidFill>
                <a:latin typeface="Liberation Sans" panose="020B0604020202020204" pitchFamily="34" charset="0"/>
              </a:rPr>
              <a:t>Both inventory and net income are higher when companies use </a:t>
            </a:r>
            <a:r>
              <a:rPr lang="en-US" altLang="en-US" sz="2100" i="0" dirty="0">
                <a:solidFill>
                  <a:schemeClr val="tx1"/>
                </a:solidFill>
                <a:latin typeface="Liberation Sans" panose="020B0604020202020204" pitchFamily="34" charset="0"/>
              </a:rPr>
              <a:t>FIFO</a:t>
            </a:r>
            <a:r>
              <a:rPr lang="en-US" altLang="en-US" sz="2100" b="0" i="0" dirty="0">
                <a:solidFill>
                  <a:schemeClr val="tx1"/>
                </a:solidFill>
                <a:latin typeface="Liberation Sans" panose="020B0604020202020204" pitchFamily="34" charset="0"/>
              </a:rPr>
              <a:t> in a period of inflation.</a:t>
            </a:r>
          </a:p>
          <a:p>
            <a:pPr lvl="1">
              <a:lnSpc>
                <a:spcPct val="125000"/>
              </a:lnSpc>
              <a:spcBef>
                <a:spcPts val="1600"/>
              </a:spcBef>
              <a:buClr>
                <a:srgbClr val="CC0000"/>
              </a:buClr>
              <a:buSzPct val="80000"/>
              <a:buFont typeface="Wingdings" pitchFamily="2" charset="2"/>
              <a:buChar char="u"/>
            </a:pPr>
            <a:r>
              <a:rPr lang="en-US" altLang="en-US" sz="2100" i="0" dirty="0" smtClean="0">
                <a:solidFill>
                  <a:schemeClr val="tx1"/>
                </a:solidFill>
                <a:latin typeface="Liberation Sans" panose="020B0604020202020204" pitchFamily="34" charset="0"/>
              </a:rPr>
              <a:t>Average-cost </a:t>
            </a:r>
            <a:r>
              <a:rPr lang="en-US" altLang="en-US" sz="2100" b="0" i="0" dirty="0" smtClean="0">
                <a:solidFill>
                  <a:schemeClr val="tx1"/>
                </a:solidFill>
                <a:latin typeface="Liberation Sans" panose="020B0604020202020204" pitchFamily="34" charset="0"/>
              </a:rPr>
              <a:t>results </a:t>
            </a:r>
            <a:r>
              <a:rPr lang="en-US" altLang="en-US" sz="2100" b="0" i="0" dirty="0">
                <a:solidFill>
                  <a:schemeClr val="tx1"/>
                </a:solidFill>
                <a:latin typeface="Liberation Sans" panose="020B0604020202020204" pitchFamily="34" charset="0"/>
              </a:rPr>
              <a:t>in the </a:t>
            </a:r>
            <a:r>
              <a:rPr lang="en-US" altLang="en-US" sz="2100" b="0" i="0" dirty="0" smtClean="0">
                <a:solidFill>
                  <a:schemeClr val="tx1"/>
                </a:solidFill>
                <a:latin typeface="Liberation Sans" panose="020B0604020202020204" pitchFamily="34" charset="0"/>
              </a:rPr>
              <a:t>lower </a:t>
            </a:r>
            <a:r>
              <a:rPr lang="en-US" altLang="en-US" sz="2100" b="0" i="0" dirty="0">
                <a:solidFill>
                  <a:schemeClr val="tx1"/>
                </a:solidFill>
                <a:latin typeface="Liberation Sans" panose="020B0604020202020204" pitchFamily="34" charset="0"/>
              </a:rPr>
              <a:t>income taxes (because of lower net income) during times of rising prices.</a:t>
            </a:r>
          </a:p>
        </p:txBody>
      </p:sp>
      <p:sp>
        <p:nvSpPr>
          <p:cNvPr id="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3</a:t>
            </a:r>
            <a:endParaRPr lang="en-US" altLang="en-US" sz="1600" dirty="0">
              <a:solidFill>
                <a:schemeClr val="bg2"/>
              </a:solidFill>
              <a:latin typeface="Liberation Sans" panose="020B0604020202020204" pitchFamily="34" charset="0"/>
            </a:endParaRPr>
          </a:p>
        </p:txBody>
      </p:sp>
      <p:sp>
        <p:nvSpPr>
          <p:cNvPr id="9" name="Rectangle 7"/>
          <p:cNvSpPr>
            <a:spLocks noChangeArrowheads="1"/>
          </p:cNvSpPr>
          <p:nvPr/>
        </p:nvSpPr>
        <p:spPr bwMode="auto">
          <a:xfrm>
            <a:off x="533400" y="304800"/>
            <a:ext cx="67056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altLang="en-US" sz="3200" i="0" dirty="0" smtClean="0">
                <a:solidFill>
                  <a:srgbClr val="006600"/>
                </a:solidFill>
                <a:latin typeface="Liberation Sans" panose="020B0604020202020204" pitchFamily="34" charset="0"/>
              </a:rPr>
              <a:t>TAX EFFECTS</a:t>
            </a:r>
            <a:endParaRPr lang="en-US" altLang="en-US" sz="3200" i="0" dirty="0">
              <a:solidFill>
                <a:srgbClr val="006600"/>
              </a:solidFill>
              <a:latin typeface="Liberation Sans" panose="020B0604020202020204" pitchFamily="34" charset="0"/>
            </a:endParaRPr>
          </a:p>
        </p:txBody>
      </p:sp>
      <p:sp>
        <p:nvSpPr>
          <p:cNvPr id="10"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533400" y="1295400"/>
            <a:ext cx="7924800" cy="1773238"/>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marL="342900" indent="-342900">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lvl="1">
              <a:lnSpc>
                <a:spcPct val="120000"/>
              </a:lnSpc>
              <a:spcBef>
                <a:spcPct val="35000"/>
              </a:spcBef>
              <a:spcAft>
                <a:spcPct val="20000"/>
              </a:spcAft>
              <a:buClr>
                <a:srgbClr val="CC0000"/>
              </a:buClr>
              <a:buSzPct val="80000"/>
              <a:buFont typeface="Wingdings" pitchFamily="2" charset="2"/>
              <a:buChar char="u"/>
            </a:pPr>
            <a:r>
              <a:rPr lang="en-US" altLang="en-US" sz="2100" b="0" i="0" dirty="0">
                <a:solidFill>
                  <a:srgbClr val="000000"/>
                </a:solidFill>
                <a:latin typeface="Liberation Sans" panose="020B0604020202020204" pitchFamily="34" charset="0"/>
              </a:rPr>
              <a:t>Method should be used consistently, enhances comparability.</a:t>
            </a:r>
          </a:p>
          <a:p>
            <a:pPr lvl="1">
              <a:lnSpc>
                <a:spcPct val="120000"/>
              </a:lnSpc>
              <a:spcBef>
                <a:spcPct val="25000"/>
              </a:spcBef>
              <a:spcAft>
                <a:spcPct val="20000"/>
              </a:spcAft>
              <a:buClr>
                <a:srgbClr val="CC0000"/>
              </a:buClr>
              <a:buSzPct val="80000"/>
              <a:buFont typeface="Wingdings" pitchFamily="2" charset="2"/>
              <a:buChar char="u"/>
            </a:pPr>
            <a:r>
              <a:rPr lang="en-US" altLang="en-US" sz="2100" b="0" i="0" dirty="0">
                <a:solidFill>
                  <a:srgbClr val="000000"/>
                </a:solidFill>
                <a:latin typeface="Liberation Sans" panose="020B0604020202020204" pitchFamily="34" charset="0"/>
              </a:rPr>
              <a:t>Although consistency is preferred, a company may change its inventory costing method.</a:t>
            </a:r>
          </a:p>
        </p:txBody>
      </p:sp>
      <p:sp>
        <p:nvSpPr>
          <p:cNvPr id="41989" name="Rectangle 7"/>
          <p:cNvSpPr>
            <a:spLocks noChangeArrowheads="1"/>
          </p:cNvSpPr>
          <p:nvPr/>
        </p:nvSpPr>
        <p:spPr bwMode="auto">
          <a:xfrm>
            <a:off x="533400" y="304800"/>
            <a:ext cx="83058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defRPr/>
            </a:pPr>
            <a:r>
              <a:rPr lang="en-US" sz="3200" i="0" dirty="0">
                <a:solidFill>
                  <a:srgbClr val="CC0000"/>
                </a:solidFill>
                <a:latin typeface="Liberation Sans" panose="020B0604020202020204" pitchFamily="34" charset="0"/>
              </a:rPr>
              <a:t>Using Cost Flow Methods Consistently</a:t>
            </a:r>
          </a:p>
        </p:txBody>
      </p:sp>
      <p:sp>
        <p:nvSpPr>
          <p:cNvPr id="41990"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3</a:t>
            </a:r>
            <a:endParaRPr lang="en-US" altLang="en-US" sz="1600"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533400" y="1905000"/>
            <a:ext cx="8001000" cy="3657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1440" tIns="46038" rIns="182562" bIns="46038"/>
          <a:lstStyle>
            <a:lvl1pPr>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spcBef>
                <a:spcPct val="40000"/>
              </a:spcBef>
              <a:buClr>
                <a:schemeClr val="tx1"/>
              </a:buClr>
              <a:buFont typeface="Wingdings" pitchFamily="2" charset="2"/>
              <a:buNone/>
            </a:pPr>
            <a:r>
              <a:rPr lang="en-US" sz="2300" b="0" i="0" dirty="0" smtClean="0">
                <a:solidFill>
                  <a:schemeClr val="tx1"/>
                </a:solidFill>
                <a:latin typeface="Liberation Sans" panose="020B0604020202020204" pitchFamily="34" charset="0"/>
                <a:cs typeface="Times New Roman" pitchFamily="18" charset="0"/>
              </a:rPr>
              <a:t>In </a:t>
            </a:r>
            <a:r>
              <a:rPr lang="en-US" sz="2300" b="0" i="0" dirty="0">
                <a:solidFill>
                  <a:schemeClr val="tx1"/>
                </a:solidFill>
                <a:latin typeface="Liberation Sans" panose="020B0604020202020204" pitchFamily="34" charset="0"/>
                <a:cs typeface="Times New Roman" pitchFamily="18" charset="0"/>
              </a:rPr>
              <a:t>periods of rising prices, average-cost </a:t>
            </a:r>
            <a:r>
              <a:rPr lang="en-US" sz="2300" b="0" i="0" dirty="0" smtClean="0">
                <a:solidFill>
                  <a:schemeClr val="tx1"/>
                </a:solidFill>
                <a:latin typeface="Liberation Sans" panose="020B0604020202020204" pitchFamily="34" charset="0"/>
                <a:cs typeface="Times New Roman" pitchFamily="18" charset="0"/>
              </a:rPr>
              <a:t>will produce:</a:t>
            </a:r>
          </a:p>
          <a:p>
            <a:pPr lvl="1">
              <a:lnSpc>
                <a:spcPct val="120000"/>
              </a:lnSpc>
              <a:spcBef>
                <a:spcPct val="40000"/>
              </a:spcBef>
              <a:buClr>
                <a:schemeClr val="tx1"/>
              </a:buClr>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higher </a:t>
            </a:r>
            <a:r>
              <a:rPr lang="en-US" sz="2300" b="0" i="0" dirty="0">
                <a:solidFill>
                  <a:schemeClr val="tx1"/>
                </a:solidFill>
                <a:latin typeface="Liberation Sans" panose="020B0604020202020204" pitchFamily="34" charset="0"/>
                <a:cs typeface="Times New Roman" pitchFamily="18" charset="0"/>
              </a:rPr>
              <a:t>net income than FIFO</a:t>
            </a:r>
            <a:r>
              <a:rPr lang="en-US" sz="2300" b="0" i="0" dirty="0" smtClean="0">
                <a:solidFill>
                  <a:schemeClr val="tx1"/>
                </a:solidFill>
                <a:latin typeface="Liberation Sans" panose="020B0604020202020204" pitchFamily="34" charset="0"/>
                <a:cs typeface="Times New Roman" pitchFamily="18" charset="0"/>
              </a:rPr>
              <a:t>.</a:t>
            </a:r>
          </a:p>
          <a:p>
            <a:pPr lvl="1">
              <a:lnSpc>
                <a:spcPct val="120000"/>
              </a:lnSpc>
              <a:spcBef>
                <a:spcPct val="40000"/>
              </a:spcBef>
              <a:buClr>
                <a:schemeClr val="tx1"/>
              </a:buClr>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the </a:t>
            </a:r>
            <a:r>
              <a:rPr lang="en-US" sz="2300" b="0" i="0" dirty="0">
                <a:solidFill>
                  <a:schemeClr val="tx1"/>
                </a:solidFill>
                <a:latin typeface="Liberation Sans" panose="020B0604020202020204" pitchFamily="34" charset="0"/>
                <a:cs typeface="Times New Roman" pitchFamily="18" charset="0"/>
              </a:rPr>
              <a:t>same net income as FIFO</a:t>
            </a:r>
            <a:r>
              <a:rPr lang="en-US" sz="2300" b="0" i="0" dirty="0" smtClean="0">
                <a:solidFill>
                  <a:schemeClr val="tx1"/>
                </a:solidFill>
                <a:latin typeface="Liberation Sans" panose="020B0604020202020204" pitchFamily="34" charset="0"/>
                <a:cs typeface="Times New Roman" pitchFamily="18" charset="0"/>
              </a:rPr>
              <a:t>.</a:t>
            </a:r>
          </a:p>
          <a:p>
            <a:pPr lvl="1">
              <a:lnSpc>
                <a:spcPct val="120000"/>
              </a:lnSpc>
              <a:spcBef>
                <a:spcPct val="40000"/>
              </a:spcBef>
              <a:buClr>
                <a:schemeClr val="tx1"/>
              </a:buClr>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lower </a:t>
            </a:r>
            <a:r>
              <a:rPr lang="en-US" sz="2300" b="0" i="0" dirty="0">
                <a:solidFill>
                  <a:schemeClr val="tx1"/>
                </a:solidFill>
                <a:latin typeface="Liberation Sans" panose="020B0604020202020204" pitchFamily="34" charset="0"/>
                <a:cs typeface="Times New Roman" pitchFamily="18" charset="0"/>
              </a:rPr>
              <a:t>net income than FIFO</a:t>
            </a:r>
            <a:r>
              <a:rPr lang="en-US" sz="2300" b="0" i="0" dirty="0" smtClean="0">
                <a:solidFill>
                  <a:schemeClr val="tx1"/>
                </a:solidFill>
                <a:latin typeface="Liberation Sans" panose="020B0604020202020204" pitchFamily="34" charset="0"/>
                <a:cs typeface="Times New Roman" pitchFamily="18" charset="0"/>
              </a:rPr>
              <a:t>.</a:t>
            </a:r>
          </a:p>
          <a:p>
            <a:pPr lvl="1">
              <a:lnSpc>
                <a:spcPct val="120000"/>
              </a:lnSpc>
              <a:spcBef>
                <a:spcPct val="40000"/>
              </a:spcBef>
              <a:buClr>
                <a:schemeClr val="tx1"/>
              </a:buClr>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net </a:t>
            </a:r>
            <a:r>
              <a:rPr lang="en-US" sz="2300" b="0" i="0" dirty="0">
                <a:solidFill>
                  <a:schemeClr val="tx1"/>
                </a:solidFill>
                <a:latin typeface="Liberation Sans" panose="020B0604020202020204" pitchFamily="34" charset="0"/>
                <a:cs typeface="Times New Roman" pitchFamily="18" charset="0"/>
              </a:rPr>
              <a:t>income equal to the </a:t>
            </a:r>
            <a:r>
              <a:rPr lang="en-US" sz="2300" b="0" i="0" dirty="0" smtClean="0">
                <a:solidFill>
                  <a:schemeClr val="tx1"/>
                </a:solidFill>
                <a:latin typeface="Liberation Sans" panose="020B0604020202020204" pitchFamily="34" charset="0"/>
                <a:cs typeface="Times New Roman" pitchFamily="18" charset="0"/>
              </a:rPr>
              <a:t>specific identification method</a:t>
            </a:r>
            <a:r>
              <a:rPr lang="en-US" sz="2300" b="0" i="0" dirty="0">
                <a:solidFill>
                  <a:schemeClr val="tx1"/>
                </a:solidFill>
                <a:latin typeface="Liberation Sans" panose="020B0604020202020204" pitchFamily="34" charset="0"/>
                <a:cs typeface="Times New Roman" pitchFamily="18" charset="0"/>
              </a:rPr>
              <a:t>.</a:t>
            </a:r>
            <a:endParaRPr lang="en-US" altLang="en-US" sz="2300" b="0" i="0" dirty="0">
              <a:solidFill>
                <a:schemeClr val="tx1"/>
              </a:solidFill>
              <a:latin typeface="Liberation Sans" panose="020B0604020202020204" pitchFamily="34" charset="0"/>
              <a:cs typeface="Times New Roman" pitchFamily="18" charset="0"/>
            </a:endParaRPr>
          </a:p>
        </p:txBody>
      </p:sp>
      <p:sp>
        <p:nvSpPr>
          <p:cNvPr id="36867" name="Rectangle 4"/>
          <p:cNvSpPr>
            <a:spLocks noChangeArrowheads="1"/>
          </p:cNvSpPr>
          <p:nvPr/>
        </p:nvSpPr>
        <p:spPr bwMode="auto">
          <a:xfrm>
            <a:off x="533400" y="1295400"/>
            <a:ext cx="5334000" cy="553998"/>
          </a:xfrm>
          <a:prstGeom prst="rect">
            <a:avLst/>
          </a:prstGeom>
          <a:noFill/>
          <a:ln>
            <a:noFill/>
          </a:ln>
          <a:effectLst/>
        </p:spPr>
        <p:txBody>
          <a:bodyPr>
            <a:spAutoFit/>
          </a:bodyPr>
          <a:lstStyle/>
          <a:p>
            <a:pPr>
              <a:buSzPct val="80000"/>
              <a:defRPr/>
            </a:pPr>
            <a:r>
              <a:rPr lang="en-US" sz="3000" i="0" dirty="0" smtClean="0">
                <a:solidFill>
                  <a:srgbClr val="CC0000"/>
                </a:solidFill>
                <a:latin typeface="Liberation Sans" panose="020B0604020202020204" pitchFamily="34" charset="0"/>
              </a:rPr>
              <a:t>Question</a:t>
            </a:r>
            <a:endParaRPr lang="en-US" sz="3000" i="0" dirty="0">
              <a:solidFill>
                <a:srgbClr val="CC0000"/>
              </a:solidFill>
              <a:latin typeface="Liberation Sans" panose="020B0604020202020204" pitchFamily="34" charset="0"/>
            </a:endParaRPr>
          </a:p>
        </p:txBody>
      </p:sp>
      <p:sp>
        <p:nvSpPr>
          <p:cNvPr id="43012"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altLang="en-US" sz="3200" i="0" dirty="0">
                <a:solidFill>
                  <a:srgbClr val="CC0000"/>
                </a:solidFill>
                <a:latin typeface="Liberation Sans" panose="020B0604020202020204" pitchFamily="34" charset="0"/>
              </a:rPr>
              <a:t>Cost Flow Assumptions</a:t>
            </a:r>
          </a:p>
        </p:txBody>
      </p:sp>
      <p:sp>
        <p:nvSpPr>
          <p:cNvPr id="43013"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0" name="Notched Right Arrow 9"/>
          <p:cNvSpPr/>
          <p:nvPr/>
        </p:nvSpPr>
        <p:spPr bwMode="auto">
          <a:xfrm>
            <a:off x="207818" y="3630304"/>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endParaRPr lang="en-US" altLang="en-US" dirty="0">
              <a:latin typeface="Liberation Sans" panose="020B0604020202020204" pitchFamily="34" charset="0"/>
            </a:endParaRPr>
          </a:p>
        </p:txBody>
      </p:sp>
      <p:sp>
        <p:nvSpPr>
          <p:cNvPr id="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3</a:t>
            </a:r>
            <a:endParaRPr lang="en-US" altLang="en-US" sz="1600"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57200" y="1905000"/>
            <a:ext cx="7620000" cy="3657600"/>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182562" tIns="46038" rIns="182562" bIns="46038"/>
          <a:lstStyle>
            <a:lvl1pPr>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spcBef>
                <a:spcPct val="40000"/>
              </a:spcBef>
              <a:buClr>
                <a:schemeClr val="tx1"/>
              </a:buClr>
              <a:buFont typeface="Wingdings" pitchFamily="2" charset="2"/>
              <a:buNone/>
            </a:pPr>
            <a:r>
              <a:rPr lang="en-US" sz="2300" b="0" i="0" dirty="0" smtClean="0">
                <a:solidFill>
                  <a:schemeClr val="tx1"/>
                </a:solidFill>
                <a:latin typeface="Liberation Sans" panose="020B0604020202020204" pitchFamily="34" charset="0"/>
                <a:cs typeface="Times New Roman" pitchFamily="18" charset="0"/>
              </a:rPr>
              <a:t>Factors </a:t>
            </a:r>
            <a:r>
              <a:rPr lang="en-US" sz="2300" b="0" i="0" dirty="0">
                <a:solidFill>
                  <a:schemeClr val="tx1"/>
                </a:solidFill>
                <a:latin typeface="Liberation Sans" panose="020B0604020202020204" pitchFamily="34" charset="0"/>
                <a:cs typeface="Times New Roman" pitchFamily="18" charset="0"/>
              </a:rPr>
              <a:t>that affect the selection of an inventory </a:t>
            </a:r>
            <a:r>
              <a:rPr lang="en-US" sz="2300" b="0" i="0" dirty="0" smtClean="0">
                <a:solidFill>
                  <a:schemeClr val="tx1"/>
                </a:solidFill>
                <a:latin typeface="Liberation Sans" panose="020B0604020202020204" pitchFamily="34" charset="0"/>
                <a:cs typeface="Times New Roman" pitchFamily="18" charset="0"/>
              </a:rPr>
              <a:t>costing method </a:t>
            </a:r>
            <a:r>
              <a:rPr lang="en-US" sz="2300" b="0" i="0" dirty="0">
                <a:solidFill>
                  <a:schemeClr val="tx1"/>
                </a:solidFill>
                <a:latin typeface="Liberation Sans" panose="020B0604020202020204" pitchFamily="34" charset="0"/>
                <a:cs typeface="Times New Roman" pitchFamily="18" charset="0"/>
              </a:rPr>
              <a:t>do not include</a:t>
            </a:r>
            <a:r>
              <a:rPr lang="en-US" sz="2300" b="0" i="0" dirty="0" smtClean="0">
                <a:solidFill>
                  <a:schemeClr val="tx1"/>
                </a:solidFill>
                <a:latin typeface="Liberation Sans" panose="020B0604020202020204" pitchFamily="34" charset="0"/>
                <a:cs typeface="Times New Roman" pitchFamily="18" charset="0"/>
              </a:rPr>
              <a:t>:</a:t>
            </a:r>
          </a:p>
          <a:p>
            <a:pPr lvl="1">
              <a:lnSpc>
                <a:spcPct val="120000"/>
              </a:lnSpc>
              <a:spcBef>
                <a:spcPct val="40000"/>
              </a:spcBef>
              <a:buClr>
                <a:schemeClr val="tx1"/>
              </a:buClr>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tax </a:t>
            </a:r>
            <a:r>
              <a:rPr lang="en-US" sz="2300" b="0" i="0" dirty="0">
                <a:solidFill>
                  <a:schemeClr val="tx1"/>
                </a:solidFill>
                <a:latin typeface="Liberation Sans" panose="020B0604020202020204" pitchFamily="34" charset="0"/>
                <a:cs typeface="Times New Roman" pitchFamily="18" charset="0"/>
              </a:rPr>
              <a:t>effects</a:t>
            </a:r>
            <a:r>
              <a:rPr lang="en-US" sz="2300" b="0" i="0" dirty="0" smtClean="0">
                <a:solidFill>
                  <a:schemeClr val="tx1"/>
                </a:solidFill>
                <a:latin typeface="Liberation Sans" panose="020B0604020202020204" pitchFamily="34" charset="0"/>
                <a:cs typeface="Times New Roman" pitchFamily="18" charset="0"/>
              </a:rPr>
              <a:t>.</a:t>
            </a:r>
          </a:p>
          <a:p>
            <a:pPr lvl="1">
              <a:lnSpc>
                <a:spcPct val="120000"/>
              </a:lnSpc>
              <a:spcBef>
                <a:spcPct val="40000"/>
              </a:spcBef>
              <a:buClr>
                <a:schemeClr val="tx1"/>
              </a:buClr>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statement </a:t>
            </a:r>
            <a:r>
              <a:rPr lang="en-US" sz="2300" b="0" i="0" dirty="0">
                <a:solidFill>
                  <a:schemeClr val="tx1"/>
                </a:solidFill>
                <a:latin typeface="Liberation Sans" panose="020B0604020202020204" pitchFamily="34" charset="0"/>
                <a:cs typeface="Times New Roman" pitchFamily="18" charset="0"/>
              </a:rPr>
              <a:t>of </a:t>
            </a:r>
            <a:r>
              <a:rPr lang="en-US" sz="2300" b="0" i="0" dirty="0" smtClean="0">
                <a:solidFill>
                  <a:schemeClr val="tx1"/>
                </a:solidFill>
                <a:latin typeface="Liberation Sans" panose="020B0604020202020204" pitchFamily="34" charset="0"/>
                <a:cs typeface="Times New Roman" pitchFamily="18" charset="0"/>
              </a:rPr>
              <a:t>financial </a:t>
            </a:r>
            <a:r>
              <a:rPr lang="en-US" sz="2300" b="0" i="0" dirty="0">
                <a:solidFill>
                  <a:schemeClr val="tx1"/>
                </a:solidFill>
                <a:latin typeface="Liberation Sans" panose="020B0604020202020204" pitchFamily="34" charset="0"/>
                <a:cs typeface="Times New Roman" pitchFamily="18" charset="0"/>
              </a:rPr>
              <a:t>position effects</a:t>
            </a:r>
            <a:r>
              <a:rPr lang="en-US" sz="2300" b="0" i="0" dirty="0" smtClean="0">
                <a:solidFill>
                  <a:schemeClr val="tx1"/>
                </a:solidFill>
                <a:latin typeface="Liberation Sans" panose="020B0604020202020204" pitchFamily="34" charset="0"/>
                <a:cs typeface="Times New Roman" pitchFamily="18" charset="0"/>
              </a:rPr>
              <a:t>.</a:t>
            </a:r>
          </a:p>
          <a:p>
            <a:pPr lvl="1">
              <a:lnSpc>
                <a:spcPct val="120000"/>
              </a:lnSpc>
              <a:spcBef>
                <a:spcPct val="40000"/>
              </a:spcBef>
              <a:buClr>
                <a:schemeClr val="tx1"/>
              </a:buClr>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income </a:t>
            </a:r>
            <a:r>
              <a:rPr lang="en-US" sz="2300" b="0" i="0" dirty="0">
                <a:solidFill>
                  <a:schemeClr val="tx1"/>
                </a:solidFill>
                <a:latin typeface="Liberation Sans" panose="020B0604020202020204" pitchFamily="34" charset="0"/>
                <a:cs typeface="Times New Roman" pitchFamily="18" charset="0"/>
              </a:rPr>
              <a:t>statement effects</a:t>
            </a:r>
            <a:r>
              <a:rPr lang="en-US" sz="2300" b="0" i="0" dirty="0" smtClean="0">
                <a:solidFill>
                  <a:schemeClr val="tx1"/>
                </a:solidFill>
                <a:latin typeface="Liberation Sans" panose="020B0604020202020204" pitchFamily="34" charset="0"/>
                <a:cs typeface="Times New Roman" pitchFamily="18" charset="0"/>
              </a:rPr>
              <a:t>.</a:t>
            </a:r>
          </a:p>
          <a:p>
            <a:pPr lvl="1">
              <a:lnSpc>
                <a:spcPct val="120000"/>
              </a:lnSpc>
              <a:spcBef>
                <a:spcPct val="40000"/>
              </a:spcBef>
              <a:buClr>
                <a:schemeClr val="tx1"/>
              </a:buClr>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perpetual </a:t>
            </a:r>
            <a:r>
              <a:rPr lang="en-US" sz="2300" b="0" i="0" dirty="0">
                <a:solidFill>
                  <a:schemeClr val="tx1"/>
                </a:solidFill>
                <a:latin typeface="Liberation Sans" panose="020B0604020202020204" pitchFamily="34" charset="0"/>
                <a:cs typeface="Times New Roman" pitchFamily="18" charset="0"/>
              </a:rPr>
              <a:t>vs. periodic inventory system.</a:t>
            </a:r>
            <a:endParaRPr lang="en-US" altLang="en-US" sz="2300" b="0" i="0" dirty="0">
              <a:solidFill>
                <a:schemeClr val="tx1"/>
              </a:solidFill>
              <a:latin typeface="Liberation Sans" panose="020B0604020202020204" pitchFamily="34" charset="0"/>
              <a:cs typeface="Times New Roman" pitchFamily="18" charset="0"/>
            </a:endParaRPr>
          </a:p>
        </p:txBody>
      </p:sp>
      <p:sp>
        <p:nvSpPr>
          <p:cNvPr id="44037"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1" name="Notched Right Arrow 10"/>
          <p:cNvSpPr/>
          <p:nvPr/>
        </p:nvSpPr>
        <p:spPr bwMode="auto">
          <a:xfrm>
            <a:off x="207818" y="4599296"/>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1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3</a:t>
            </a:r>
            <a:endParaRPr lang="en-US" altLang="en-US" sz="1600" dirty="0">
              <a:solidFill>
                <a:schemeClr val="bg2"/>
              </a:solidFill>
              <a:latin typeface="Liberation Sans" panose="020B0604020202020204" pitchFamily="34" charset="0"/>
            </a:endParaRPr>
          </a:p>
        </p:txBody>
      </p:sp>
      <p:sp>
        <p:nvSpPr>
          <p:cNvPr id="12" name="Rectangle 4"/>
          <p:cNvSpPr>
            <a:spLocks noChangeArrowheads="1"/>
          </p:cNvSpPr>
          <p:nvPr/>
        </p:nvSpPr>
        <p:spPr bwMode="auto">
          <a:xfrm>
            <a:off x="533400" y="1295400"/>
            <a:ext cx="5334000" cy="553998"/>
          </a:xfrm>
          <a:prstGeom prst="rect">
            <a:avLst/>
          </a:prstGeom>
          <a:noFill/>
          <a:ln>
            <a:noFill/>
          </a:ln>
          <a:effectLst/>
        </p:spPr>
        <p:txBody>
          <a:bodyPr>
            <a:spAutoFit/>
          </a:bodyPr>
          <a:lstStyle/>
          <a:p>
            <a:pPr>
              <a:buSzPct val="80000"/>
              <a:defRPr/>
            </a:pPr>
            <a:r>
              <a:rPr lang="en-US" sz="3000" i="0" dirty="0" smtClean="0">
                <a:solidFill>
                  <a:srgbClr val="CC0000"/>
                </a:solidFill>
                <a:latin typeface="Liberation Sans" panose="020B0604020202020204" pitchFamily="34" charset="0"/>
              </a:rPr>
              <a:t>Question</a:t>
            </a:r>
            <a:endParaRPr lang="en-US" sz="3000" i="0" dirty="0">
              <a:solidFill>
                <a:srgbClr val="CC0000"/>
              </a:solidFill>
              <a:latin typeface="Liberation Sans" panose="020B0604020202020204" pitchFamily="34" charset="0"/>
            </a:endParaRPr>
          </a:p>
        </p:txBody>
      </p:sp>
      <p:sp>
        <p:nvSpPr>
          <p:cNvPr id="13"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altLang="en-US" sz="3200" i="0" dirty="0">
                <a:solidFill>
                  <a:srgbClr val="CC0000"/>
                </a:solidFill>
                <a:latin typeface="Liberation Sans" panose="020B0604020202020204" pitchFamily="34" charset="0"/>
              </a:rPr>
              <a:t>Cost Flow Assumptions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3657600" cy="560388"/>
          </a:xfrm>
          <a:prstGeom prst="rect">
            <a:avLst/>
          </a:prstGeom>
          <a:noFill/>
          <a:ln>
            <a:noFill/>
          </a:ln>
          <a:effectLst/>
        </p:spPr>
        <p:txBody>
          <a:bodyPr lIns="90488" tIns="44450" rIns="90488" bIns="44450" anchor="ctr" anchorCtr="0"/>
          <a:lstStyle/>
          <a:p>
            <a:pPr algn="l"/>
            <a:r>
              <a:rPr lang="en-US" altLang="en-US" sz="2800" b="1" i="0" dirty="0" smtClean="0">
                <a:solidFill>
                  <a:srgbClr val="006699"/>
                </a:solidFill>
                <a:latin typeface="Liberation Sans" panose="020B0604020202020204" pitchFamily="34" charset="0"/>
              </a:rPr>
              <a:t>GLOBAL INSIGHT</a:t>
            </a:r>
            <a:endParaRPr lang="en-US" altLang="en-US" sz="2800" b="1" i="0" dirty="0">
              <a:solidFill>
                <a:srgbClr val="006699"/>
              </a:solidFill>
              <a:latin typeface="Liberation Sans" panose="020B0604020202020204" pitchFamily="34" charset="0"/>
            </a:endParaRPr>
          </a:p>
        </p:txBody>
      </p:sp>
      <p:sp>
        <p:nvSpPr>
          <p:cNvPr id="2" name="Rectangle 1"/>
          <p:cNvSpPr/>
          <p:nvPr/>
        </p:nvSpPr>
        <p:spPr>
          <a:xfrm>
            <a:off x="484496" y="1042309"/>
            <a:ext cx="8153400" cy="5053691"/>
          </a:xfrm>
          <a:prstGeom prst="rect">
            <a:avLst/>
          </a:prstGeom>
        </p:spPr>
        <p:txBody>
          <a:bodyPr wrap="square">
            <a:spAutoFit/>
          </a:bodyPr>
          <a:lstStyle/>
          <a:p>
            <a:pPr algn="just">
              <a:lnSpc>
                <a:spcPct val="110000"/>
              </a:lnSpc>
              <a:spcBef>
                <a:spcPts val="600"/>
              </a:spcBef>
            </a:pPr>
            <a:r>
              <a:rPr lang="en-US" sz="1800" i="0" dirty="0" smtClean="0">
                <a:solidFill>
                  <a:schemeClr val="tx1"/>
                </a:solidFill>
                <a:latin typeface="Liberation Sans" panose="020B0604020202020204" pitchFamily="34" charset="0"/>
              </a:rPr>
              <a:t>Is LIFO Fair?</a:t>
            </a:r>
            <a:endParaRPr lang="en-US" sz="1800" i="0" dirty="0">
              <a:solidFill>
                <a:schemeClr val="tx1"/>
              </a:solidFill>
              <a:latin typeface="Liberation Sans" panose="020B0604020202020204" pitchFamily="34" charset="0"/>
            </a:endParaRPr>
          </a:p>
          <a:p>
            <a:pPr algn="just">
              <a:lnSpc>
                <a:spcPct val="110000"/>
              </a:lnSpc>
              <a:spcBef>
                <a:spcPts val="600"/>
              </a:spcBef>
            </a:pPr>
            <a:r>
              <a:rPr lang="en-US" sz="1800" i="0" dirty="0" smtClean="0">
                <a:solidFill>
                  <a:srgbClr val="CC0000"/>
                </a:solidFill>
                <a:latin typeface="Liberation Sans" panose="020B0604020202020204" pitchFamily="34" charset="0"/>
              </a:rPr>
              <a:t>ExxonMobil Corporation </a:t>
            </a:r>
            <a:r>
              <a:rPr lang="en-US" sz="1800" b="0" i="0" dirty="0" smtClean="0">
                <a:solidFill>
                  <a:schemeClr val="tx1"/>
                </a:solidFill>
                <a:latin typeface="Liberation Sans" panose="020B0604020202020204" pitchFamily="34" charset="0"/>
              </a:rPr>
              <a:t>(</a:t>
            </a:r>
            <a:r>
              <a:rPr lang="en-US" sz="1800" b="0" i="0" dirty="0">
                <a:solidFill>
                  <a:schemeClr val="tx1"/>
                </a:solidFill>
                <a:latin typeface="Liberation Sans" panose="020B0604020202020204" pitchFamily="34" charset="0"/>
              </a:rPr>
              <a:t>USA</a:t>
            </a:r>
            <a:r>
              <a:rPr lang="en-US" sz="1800" b="0" i="0" dirty="0" smtClean="0">
                <a:solidFill>
                  <a:schemeClr val="tx1"/>
                </a:solidFill>
                <a:latin typeface="Liberation Sans" panose="020B0604020202020204" pitchFamily="34" charset="0"/>
              </a:rPr>
              <a:t>), like </a:t>
            </a:r>
            <a:r>
              <a:rPr lang="en-US" sz="1800" b="0" i="0" dirty="0">
                <a:solidFill>
                  <a:schemeClr val="tx1"/>
                </a:solidFill>
                <a:latin typeface="Liberation Sans" panose="020B0604020202020204" pitchFamily="34" charset="0"/>
              </a:rPr>
              <a:t>many U.S</a:t>
            </a:r>
            <a:r>
              <a:rPr lang="en-US" sz="1800" b="0" i="0" dirty="0" smtClean="0">
                <a:solidFill>
                  <a:schemeClr val="tx1"/>
                </a:solidFill>
                <a:latin typeface="Liberation Sans" panose="020B0604020202020204" pitchFamily="34" charset="0"/>
              </a:rPr>
              <a:t>. companies</a:t>
            </a:r>
            <a:r>
              <a:rPr lang="en-US" sz="1800" b="0" i="0" dirty="0">
                <a:solidFill>
                  <a:schemeClr val="tx1"/>
                </a:solidFill>
                <a:latin typeface="Liberation Sans" panose="020B0604020202020204" pitchFamily="34" charset="0"/>
              </a:rPr>
              <a:t>, uses </a:t>
            </a:r>
            <a:r>
              <a:rPr lang="en-US" sz="1800" b="0" i="0" dirty="0" smtClean="0">
                <a:solidFill>
                  <a:schemeClr val="tx1"/>
                </a:solidFill>
                <a:latin typeface="Liberation Sans" panose="020B0604020202020204" pitchFamily="34" charset="0"/>
              </a:rPr>
              <a:t>a cost flow assumption called </a:t>
            </a:r>
            <a:r>
              <a:rPr lang="en-US" sz="1800" b="0" i="0" dirty="0">
                <a:solidFill>
                  <a:schemeClr val="tx1"/>
                </a:solidFill>
                <a:latin typeface="Liberation Sans" panose="020B0604020202020204" pitchFamily="34" charset="0"/>
              </a:rPr>
              <a:t>last-in</a:t>
            </a:r>
            <a:r>
              <a:rPr lang="en-US" sz="1800" b="0" i="0" dirty="0" smtClean="0">
                <a:solidFill>
                  <a:schemeClr val="tx1"/>
                </a:solidFill>
                <a:latin typeface="Liberation Sans" panose="020B0604020202020204" pitchFamily="34" charset="0"/>
              </a:rPr>
              <a:t>, first-out </a:t>
            </a:r>
            <a:r>
              <a:rPr lang="en-US" sz="1800" b="0" i="0" dirty="0">
                <a:solidFill>
                  <a:schemeClr val="tx1"/>
                </a:solidFill>
                <a:latin typeface="Liberation Sans" panose="020B0604020202020204" pitchFamily="34" charset="0"/>
              </a:rPr>
              <a:t>(LIFO) </a:t>
            </a:r>
            <a:r>
              <a:rPr lang="en-US" sz="1800" b="0" i="0" dirty="0" smtClean="0">
                <a:solidFill>
                  <a:schemeClr val="tx1"/>
                </a:solidFill>
                <a:latin typeface="Liberation Sans" panose="020B0604020202020204" pitchFamily="34" charset="0"/>
              </a:rPr>
              <a:t>to value </a:t>
            </a:r>
            <a:r>
              <a:rPr lang="en-US" sz="1800" b="0" i="0" dirty="0">
                <a:solidFill>
                  <a:schemeClr val="tx1"/>
                </a:solidFill>
                <a:latin typeface="Liberation Sans" panose="020B0604020202020204" pitchFamily="34" charset="0"/>
              </a:rPr>
              <a:t>its </a:t>
            </a:r>
            <a:r>
              <a:rPr lang="en-US" sz="1800" b="0" i="0" dirty="0" smtClean="0">
                <a:solidFill>
                  <a:schemeClr val="tx1"/>
                </a:solidFill>
                <a:latin typeface="Liberation Sans" panose="020B0604020202020204" pitchFamily="34" charset="0"/>
              </a:rPr>
              <a:t>inventory for financial reporting </a:t>
            </a:r>
            <a:r>
              <a:rPr lang="en-US" sz="1800" b="0" i="0" dirty="0">
                <a:solidFill>
                  <a:schemeClr val="tx1"/>
                </a:solidFill>
                <a:latin typeface="Liberation Sans" panose="020B0604020202020204" pitchFamily="34" charset="0"/>
              </a:rPr>
              <a:t>and </a:t>
            </a:r>
            <a:r>
              <a:rPr lang="en-US" sz="1800" b="0" i="0" dirty="0" smtClean="0">
                <a:solidFill>
                  <a:schemeClr val="tx1"/>
                </a:solidFill>
                <a:latin typeface="Liberation Sans" panose="020B0604020202020204" pitchFamily="34" charset="0"/>
              </a:rPr>
              <a:t>tax purposes</a:t>
            </a:r>
            <a:r>
              <a:rPr lang="en-US" sz="1800" b="0" i="0" dirty="0">
                <a:solidFill>
                  <a:schemeClr val="tx1"/>
                </a:solidFill>
                <a:latin typeface="Liberation Sans" panose="020B0604020202020204" pitchFamily="34" charset="0"/>
              </a:rPr>
              <a:t>. In </a:t>
            </a:r>
            <a:r>
              <a:rPr lang="en-US" sz="1800" b="0" i="0" dirty="0" smtClean="0">
                <a:solidFill>
                  <a:schemeClr val="tx1"/>
                </a:solidFill>
                <a:latin typeface="Liberation Sans" panose="020B0604020202020204" pitchFamily="34" charset="0"/>
              </a:rPr>
              <a:t>one recent year</a:t>
            </a:r>
            <a:r>
              <a:rPr lang="en-US" sz="1800" b="0" i="0" dirty="0">
                <a:solidFill>
                  <a:schemeClr val="tx1"/>
                </a:solidFill>
                <a:latin typeface="Liberation Sans" panose="020B0604020202020204" pitchFamily="34" charset="0"/>
              </a:rPr>
              <a:t>, this resulted in a cost </a:t>
            </a:r>
            <a:r>
              <a:rPr lang="en-US" sz="1800" b="0" i="0" dirty="0" smtClean="0">
                <a:solidFill>
                  <a:schemeClr val="tx1"/>
                </a:solidFill>
                <a:latin typeface="Liberation Sans" panose="020B0604020202020204" pitchFamily="34" charset="0"/>
              </a:rPr>
              <a:t>of goods </a:t>
            </a:r>
            <a:r>
              <a:rPr lang="en-US" sz="1800" b="0" i="0" dirty="0">
                <a:solidFill>
                  <a:schemeClr val="tx1"/>
                </a:solidFill>
                <a:latin typeface="Liberation Sans" panose="020B0604020202020204" pitchFamily="34" charset="0"/>
              </a:rPr>
              <a:t>sold </a:t>
            </a:r>
            <a:r>
              <a:rPr lang="en-US" sz="1800" b="0" i="0" dirty="0" smtClean="0">
                <a:solidFill>
                  <a:schemeClr val="tx1"/>
                </a:solidFill>
                <a:latin typeface="Liberation Sans" panose="020B0604020202020204" pitchFamily="34" charset="0"/>
              </a:rPr>
              <a:t>figure </a:t>
            </a:r>
            <a:r>
              <a:rPr lang="en-US" sz="1800" b="0" i="0" dirty="0">
                <a:solidFill>
                  <a:schemeClr val="tx1"/>
                </a:solidFill>
                <a:latin typeface="Liberation Sans" panose="020B0604020202020204" pitchFamily="34" charset="0"/>
              </a:rPr>
              <a:t>that was $5.6 billion higher than </a:t>
            </a:r>
            <a:r>
              <a:rPr lang="en-US" sz="1800" b="0" i="0" dirty="0" smtClean="0">
                <a:solidFill>
                  <a:schemeClr val="tx1"/>
                </a:solidFill>
                <a:latin typeface="Liberation Sans" panose="020B0604020202020204" pitchFamily="34" charset="0"/>
              </a:rPr>
              <a:t>under FIFO</a:t>
            </a:r>
            <a:r>
              <a:rPr lang="en-US" sz="1800" b="0" i="0" dirty="0">
                <a:solidFill>
                  <a:schemeClr val="tx1"/>
                </a:solidFill>
                <a:latin typeface="Liberation Sans" panose="020B0604020202020204" pitchFamily="34" charset="0"/>
              </a:rPr>
              <a:t>. By increasing cost of goods sold, ExxonMobil </a:t>
            </a:r>
            <a:r>
              <a:rPr lang="en-US" sz="1800" b="0" i="0" dirty="0" smtClean="0">
                <a:solidFill>
                  <a:schemeClr val="tx1"/>
                </a:solidFill>
                <a:latin typeface="Liberation Sans" panose="020B0604020202020204" pitchFamily="34" charset="0"/>
              </a:rPr>
              <a:t>reduces net </a:t>
            </a:r>
            <a:r>
              <a:rPr lang="en-US" sz="1800" b="0" i="0" dirty="0">
                <a:solidFill>
                  <a:schemeClr val="tx1"/>
                </a:solidFill>
                <a:latin typeface="Liberation Sans" panose="020B0604020202020204" pitchFamily="34" charset="0"/>
              </a:rPr>
              <a:t>income, which reduces taxes. Critics say that LIFO </a:t>
            </a:r>
            <a:r>
              <a:rPr lang="en-US" sz="1800" b="0" i="0" dirty="0" smtClean="0">
                <a:solidFill>
                  <a:schemeClr val="tx1"/>
                </a:solidFill>
                <a:latin typeface="Liberation Sans" panose="020B0604020202020204" pitchFamily="34" charset="0"/>
              </a:rPr>
              <a:t>provides an </a:t>
            </a:r>
            <a:r>
              <a:rPr lang="en-US" sz="1800" b="0" i="0" dirty="0">
                <a:solidFill>
                  <a:schemeClr val="tx1"/>
                </a:solidFill>
                <a:latin typeface="Liberation Sans" panose="020B0604020202020204" pitchFamily="34" charset="0"/>
              </a:rPr>
              <a:t>unfair “tax dodge.” As the U.S. Congress </a:t>
            </a:r>
            <a:r>
              <a:rPr lang="en-US" sz="1800" b="0" i="0" dirty="0" smtClean="0">
                <a:solidFill>
                  <a:schemeClr val="tx1"/>
                </a:solidFill>
                <a:latin typeface="Liberation Sans" panose="020B0604020202020204" pitchFamily="34" charset="0"/>
              </a:rPr>
              <a:t>looks for </a:t>
            </a:r>
            <a:r>
              <a:rPr lang="en-US" sz="1800" b="0" i="0" dirty="0">
                <a:solidFill>
                  <a:schemeClr val="tx1"/>
                </a:solidFill>
                <a:latin typeface="Liberation Sans" panose="020B0604020202020204" pitchFamily="34" charset="0"/>
              </a:rPr>
              <a:t>more sources of tax revenue, some lawmakers </a:t>
            </a:r>
            <a:r>
              <a:rPr lang="en-US" sz="1800" b="0" i="0" dirty="0" smtClean="0">
                <a:solidFill>
                  <a:schemeClr val="tx1"/>
                </a:solidFill>
                <a:latin typeface="Liberation Sans" panose="020B0604020202020204" pitchFamily="34" charset="0"/>
              </a:rPr>
              <a:t>favor the </a:t>
            </a:r>
            <a:r>
              <a:rPr lang="en-US" sz="1800" b="0" i="0" dirty="0">
                <a:solidFill>
                  <a:schemeClr val="tx1"/>
                </a:solidFill>
                <a:latin typeface="Liberation Sans" panose="020B0604020202020204" pitchFamily="34" charset="0"/>
              </a:rPr>
              <a:t>elimination of LIFO. Supporters of LIFO argue that </a:t>
            </a:r>
            <a:r>
              <a:rPr lang="en-US" sz="1800" b="0" i="0" dirty="0" smtClean="0">
                <a:solidFill>
                  <a:schemeClr val="tx1"/>
                </a:solidFill>
                <a:latin typeface="Liberation Sans" panose="020B0604020202020204" pitchFamily="34" charset="0"/>
              </a:rPr>
              <a:t>the method </a:t>
            </a:r>
            <a:r>
              <a:rPr lang="en-US" sz="1800" b="0" i="0" dirty="0">
                <a:solidFill>
                  <a:schemeClr val="tx1"/>
                </a:solidFill>
                <a:latin typeface="Liberation Sans" panose="020B0604020202020204" pitchFamily="34" charset="0"/>
              </a:rPr>
              <a:t>is conceptually sound because it matches </a:t>
            </a:r>
            <a:r>
              <a:rPr lang="en-US" sz="1800" b="0" i="0" dirty="0" smtClean="0">
                <a:solidFill>
                  <a:schemeClr val="tx1"/>
                </a:solidFill>
                <a:latin typeface="Liberation Sans" panose="020B0604020202020204" pitchFamily="34" charset="0"/>
              </a:rPr>
              <a:t>current costs </a:t>
            </a:r>
            <a:r>
              <a:rPr lang="en-US" sz="1800" b="0" i="0" dirty="0">
                <a:solidFill>
                  <a:schemeClr val="tx1"/>
                </a:solidFill>
                <a:latin typeface="Liberation Sans" panose="020B0604020202020204" pitchFamily="34" charset="0"/>
              </a:rPr>
              <a:t>with current revenues. In addition, they point </a:t>
            </a:r>
            <a:r>
              <a:rPr lang="en-US" sz="1800" b="0" i="0" dirty="0" smtClean="0">
                <a:solidFill>
                  <a:schemeClr val="tx1"/>
                </a:solidFill>
                <a:latin typeface="Liberation Sans" panose="020B0604020202020204" pitchFamily="34" charset="0"/>
              </a:rPr>
              <a:t>out that </a:t>
            </a:r>
            <a:r>
              <a:rPr lang="en-US" sz="1800" b="0" i="0" dirty="0">
                <a:solidFill>
                  <a:schemeClr val="tx1"/>
                </a:solidFill>
                <a:latin typeface="Liberation Sans" panose="020B0604020202020204" pitchFamily="34" charset="0"/>
              </a:rPr>
              <a:t>this matching provides protection against </a:t>
            </a:r>
            <a:r>
              <a:rPr lang="en-US" sz="1800" b="0" i="0" dirty="0" smtClean="0">
                <a:solidFill>
                  <a:schemeClr val="tx1"/>
                </a:solidFill>
                <a:latin typeface="Liberation Sans" panose="020B0604020202020204" pitchFamily="34" charset="0"/>
              </a:rPr>
              <a:t>inflation. International </a:t>
            </a:r>
            <a:r>
              <a:rPr lang="en-US" sz="1800" b="0" i="0" dirty="0">
                <a:solidFill>
                  <a:schemeClr val="tx1"/>
                </a:solidFill>
                <a:latin typeface="Liberation Sans" panose="020B0604020202020204" pitchFamily="34" charset="0"/>
              </a:rPr>
              <a:t>accounting standards do not allow </a:t>
            </a:r>
            <a:r>
              <a:rPr lang="en-US" sz="1800" b="0" i="0" dirty="0" smtClean="0">
                <a:solidFill>
                  <a:schemeClr val="tx1"/>
                </a:solidFill>
                <a:latin typeface="Liberation Sans" panose="020B0604020202020204" pitchFamily="34" charset="0"/>
              </a:rPr>
              <a:t>the use </a:t>
            </a:r>
            <a:r>
              <a:rPr lang="en-US" sz="1800" b="0" i="0" dirty="0">
                <a:solidFill>
                  <a:schemeClr val="tx1"/>
                </a:solidFill>
                <a:latin typeface="Liberation Sans" panose="020B0604020202020204" pitchFamily="34" charset="0"/>
              </a:rPr>
              <a:t>of LIFO. </a:t>
            </a:r>
            <a:r>
              <a:rPr lang="en-US" sz="1800" b="0" i="0" dirty="0" smtClean="0">
                <a:solidFill>
                  <a:schemeClr val="tx1"/>
                </a:solidFill>
                <a:latin typeface="Liberation Sans" panose="020B0604020202020204" pitchFamily="34" charset="0"/>
              </a:rPr>
              <a:t>As a result, </a:t>
            </a:r>
            <a:r>
              <a:rPr lang="en-US" sz="1800" b="0" i="0" dirty="0">
                <a:solidFill>
                  <a:schemeClr val="tx1"/>
                </a:solidFill>
                <a:latin typeface="Liberation Sans" panose="020B0604020202020204" pitchFamily="34" charset="0"/>
              </a:rPr>
              <a:t>the net income of foreign </a:t>
            </a:r>
            <a:r>
              <a:rPr lang="en-US" sz="1800" b="0" i="0" dirty="0" smtClean="0">
                <a:solidFill>
                  <a:schemeClr val="tx1"/>
                </a:solidFill>
                <a:latin typeface="Liberation Sans" panose="020B0604020202020204" pitchFamily="34" charset="0"/>
              </a:rPr>
              <a:t>oil companies</a:t>
            </a:r>
            <a:r>
              <a:rPr lang="en-US" sz="1800" b="0" i="0" dirty="0">
                <a:solidFill>
                  <a:schemeClr val="tx1"/>
                </a:solidFill>
                <a:latin typeface="Liberation Sans" panose="020B0604020202020204" pitchFamily="34" charset="0"/>
              </a:rPr>
              <a:t>, such as </a:t>
            </a:r>
            <a:r>
              <a:rPr lang="en-US" sz="1800" i="0" dirty="0">
                <a:solidFill>
                  <a:srgbClr val="CC0000"/>
                </a:solidFill>
                <a:latin typeface="Liberation Sans" panose="020B0604020202020204" pitchFamily="34" charset="0"/>
              </a:rPr>
              <a:t>BP</a:t>
            </a:r>
            <a:r>
              <a:rPr lang="en-US" sz="1800" b="0" i="0" dirty="0">
                <a:solidFill>
                  <a:schemeClr val="tx1"/>
                </a:solidFill>
                <a:latin typeface="Liberation Sans" panose="020B0604020202020204" pitchFamily="34" charset="0"/>
              </a:rPr>
              <a:t> (GBR) and </a:t>
            </a:r>
            <a:r>
              <a:rPr lang="en-US" sz="1800" i="0" dirty="0">
                <a:solidFill>
                  <a:srgbClr val="CC0000"/>
                </a:solidFill>
                <a:latin typeface="Liberation Sans" panose="020B0604020202020204" pitchFamily="34" charset="0"/>
              </a:rPr>
              <a:t>Royal</a:t>
            </a:r>
            <a:r>
              <a:rPr lang="en-US" sz="1800" b="0" i="0" dirty="0">
                <a:solidFill>
                  <a:schemeClr val="tx1"/>
                </a:solidFill>
                <a:latin typeface="Liberation Sans" panose="020B0604020202020204" pitchFamily="34" charset="0"/>
              </a:rPr>
              <a:t> </a:t>
            </a:r>
            <a:r>
              <a:rPr lang="en-US" sz="1800" i="0" dirty="0">
                <a:solidFill>
                  <a:srgbClr val="CC0000"/>
                </a:solidFill>
                <a:latin typeface="Liberation Sans" panose="020B0604020202020204" pitchFamily="34" charset="0"/>
              </a:rPr>
              <a:t>Dutch</a:t>
            </a:r>
            <a:r>
              <a:rPr lang="en-US" sz="1800" b="0" i="0" dirty="0">
                <a:solidFill>
                  <a:schemeClr val="tx1"/>
                </a:solidFill>
                <a:latin typeface="Liberation Sans" panose="020B0604020202020204" pitchFamily="34" charset="0"/>
              </a:rPr>
              <a:t> </a:t>
            </a:r>
            <a:r>
              <a:rPr lang="en-US" sz="1800" i="0" dirty="0">
                <a:solidFill>
                  <a:srgbClr val="CC0000"/>
                </a:solidFill>
                <a:latin typeface="Liberation Sans" panose="020B0604020202020204" pitchFamily="34" charset="0"/>
              </a:rPr>
              <a:t>Shell</a:t>
            </a:r>
            <a:r>
              <a:rPr lang="en-US" sz="1800" b="0" i="0" dirty="0">
                <a:solidFill>
                  <a:schemeClr val="tx1"/>
                </a:solidFill>
                <a:latin typeface="Liberation Sans" panose="020B0604020202020204" pitchFamily="34" charset="0"/>
              </a:rPr>
              <a:t> (</a:t>
            </a:r>
            <a:r>
              <a:rPr lang="en-US" sz="1800" b="0" i="0" dirty="0" smtClean="0">
                <a:solidFill>
                  <a:schemeClr val="tx1"/>
                </a:solidFill>
                <a:latin typeface="Liberation Sans" panose="020B0604020202020204" pitchFamily="34" charset="0"/>
              </a:rPr>
              <a:t>GBR and </a:t>
            </a:r>
            <a:r>
              <a:rPr lang="en-US" sz="1800" b="0" i="0" dirty="0">
                <a:solidFill>
                  <a:schemeClr val="tx1"/>
                </a:solidFill>
                <a:latin typeface="Liberation Sans" panose="020B0604020202020204" pitchFamily="34" charset="0"/>
              </a:rPr>
              <a:t>NLD), are not directly comparable to U.S. companies</a:t>
            </a:r>
            <a:r>
              <a:rPr lang="en-US" sz="1800" b="0" i="0" dirty="0" smtClean="0">
                <a:solidFill>
                  <a:schemeClr val="tx1"/>
                </a:solidFill>
                <a:latin typeface="Liberation Sans" panose="020B0604020202020204" pitchFamily="34" charset="0"/>
              </a:rPr>
              <a:t>, which </a:t>
            </a:r>
            <a:r>
              <a:rPr lang="en-US" sz="1800" b="0" i="0" dirty="0">
                <a:solidFill>
                  <a:schemeClr val="tx1"/>
                </a:solidFill>
                <a:latin typeface="Liberation Sans" panose="020B0604020202020204" pitchFamily="34" charset="0"/>
              </a:rPr>
              <a:t>makes analysis </a:t>
            </a:r>
            <a:r>
              <a:rPr lang="en-US" sz="1800" b="0" i="0" dirty="0" smtClean="0">
                <a:solidFill>
                  <a:schemeClr val="tx1"/>
                </a:solidFill>
                <a:latin typeface="Liberation Sans" panose="020B0604020202020204" pitchFamily="34" charset="0"/>
              </a:rPr>
              <a:t>difficult.</a:t>
            </a:r>
          </a:p>
          <a:p>
            <a:pPr algn="just">
              <a:lnSpc>
                <a:spcPct val="110000"/>
              </a:lnSpc>
              <a:spcBef>
                <a:spcPts val="600"/>
              </a:spcBef>
            </a:pPr>
            <a:r>
              <a:rPr lang="en-US" sz="1600" b="0" dirty="0" smtClean="0">
                <a:solidFill>
                  <a:schemeClr val="tx1"/>
                </a:solidFill>
                <a:latin typeface="Liberation Sans" panose="020B0604020202020204" pitchFamily="34" charset="0"/>
              </a:rPr>
              <a:t>Source</a:t>
            </a:r>
            <a:r>
              <a:rPr lang="en-US" sz="1600" b="0" i="0" dirty="0">
                <a:solidFill>
                  <a:schemeClr val="tx1"/>
                </a:solidFill>
                <a:latin typeface="Liberation Sans" panose="020B0604020202020204" pitchFamily="34" charset="0"/>
              </a:rPr>
              <a:t>: David Reilly, “Big Oil’s Accounting Methods </a:t>
            </a:r>
            <a:r>
              <a:rPr lang="en-US" sz="1600" b="0" i="0" dirty="0" smtClean="0">
                <a:solidFill>
                  <a:schemeClr val="tx1"/>
                </a:solidFill>
                <a:latin typeface="Liberation Sans" panose="020B0604020202020204" pitchFamily="34" charset="0"/>
              </a:rPr>
              <a:t>Fuel Criticism</a:t>
            </a:r>
            <a:r>
              <a:rPr lang="en-US" sz="1600" b="0" i="0" dirty="0">
                <a:solidFill>
                  <a:schemeClr val="tx1"/>
                </a:solidFill>
                <a:latin typeface="Liberation Sans" panose="020B0604020202020204" pitchFamily="34" charset="0"/>
              </a:rPr>
              <a:t>,” </a:t>
            </a:r>
            <a:r>
              <a:rPr lang="en-US" sz="1600" b="0" dirty="0">
                <a:solidFill>
                  <a:schemeClr val="tx1"/>
                </a:solidFill>
                <a:latin typeface="Liberation Sans" panose="020B0604020202020204" pitchFamily="34" charset="0"/>
              </a:rPr>
              <a:t>Wall Street Journal </a:t>
            </a:r>
            <a:r>
              <a:rPr lang="en-US" sz="1600" b="0" i="0" dirty="0">
                <a:solidFill>
                  <a:schemeClr val="tx1"/>
                </a:solidFill>
                <a:latin typeface="Liberation Sans" panose="020B0604020202020204" pitchFamily="34" charset="0"/>
              </a:rPr>
              <a:t>(August 8, 2006), p. C1.</a:t>
            </a:r>
          </a:p>
        </p:txBody>
      </p:sp>
      <p:sp>
        <p:nvSpPr>
          <p:cNvPr id="9" name="Rectangle 8"/>
          <p:cNvSpPr/>
          <p:nvPr/>
        </p:nvSpPr>
        <p:spPr bwMode="auto">
          <a:xfrm>
            <a:off x="332096" y="353704"/>
            <a:ext cx="8458200" cy="58184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6172200"/>
            <a:ext cx="8476488" cy="161358"/>
          </a:xfrm>
          <a:prstGeom prst="rect">
            <a:avLst/>
          </a:prstGeom>
          <a:solidFill>
            <a:srgbClr val="0066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3</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80995126"/>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5"/>
          <p:cNvSpPr txBox="1">
            <a:spLocks noChangeArrowheads="1"/>
          </p:cNvSpPr>
          <p:nvPr/>
        </p:nvSpPr>
        <p:spPr bwMode="auto">
          <a:xfrm>
            <a:off x="533400" y="1295400"/>
            <a:ext cx="7924800" cy="3045449"/>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5000"/>
              </a:lnSpc>
              <a:spcBef>
                <a:spcPts val="1200"/>
              </a:spcBef>
              <a:spcAft>
                <a:spcPts val="0"/>
              </a:spcAft>
              <a:buSzPct val="80000"/>
            </a:pPr>
            <a:r>
              <a:rPr lang="en-US" altLang="en-US" sz="2300" b="0" i="0" dirty="0">
                <a:solidFill>
                  <a:schemeClr val="tx1"/>
                </a:solidFill>
                <a:latin typeface="Liberation Sans" panose="020B0604020202020204" pitchFamily="34" charset="0"/>
              </a:rPr>
              <a:t>When the value of inventory is lower </a:t>
            </a:r>
            <a:endParaRPr lang="en-US" altLang="en-US" sz="2300" b="0" i="0" dirty="0" smtClean="0">
              <a:solidFill>
                <a:schemeClr val="tx1"/>
              </a:solidFill>
              <a:latin typeface="Liberation Sans" panose="020B0604020202020204" pitchFamily="34" charset="0"/>
            </a:endParaRPr>
          </a:p>
          <a:p>
            <a:pPr>
              <a:lnSpc>
                <a:spcPct val="125000"/>
              </a:lnSpc>
              <a:spcBef>
                <a:spcPts val="0"/>
              </a:spcBef>
              <a:spcAft>
                <a:spcPts val="0"/>
              </a:spcAft>
              <a:buSzPct val="80000"/>
            </a:pPr>
            <a:r>
              <a:rPr lang="en-US" altLang="en-US" sz="2300" b="0" i="0" dirty="0" smtClean="0">
                <a:solidFill>
                  <a:schemeClr val="tx1"/>
                </a:solidFill>
                <a:latin typeface="Liberation Sans" panose="020B0604020202020204" pitchFamily="34" charset="0"/>
              </a:rPr>
              <a:t>than </a:t>
            </a:r>
            <a:r>
              <a:rPr lang="en-US" altLang="en-US" sz="2300" b="0" i="0" dirty="0">
                <a:solidFill>
                  <a:schemeClr val="tx1"/>
                </a:solidFill>
                <a:latin typeface="Liberation Sans" panose="020B0604020202020204" pitchFamily="34" charset="0"/>
              </a:rPr>
              <a:t>its cost</a:t>
            </a:r>
          </a:p>
          <a:p>
            <a:pPr lvl="1">
              <a:lnSpc>
                <a:spcPct val="125000"/>
              </a:lnSpc>
              <a:spcBef>
                <a:spcPts val="1200"/>
              </a:spcBef>
              <a:spcAft>
                <a:spcPct val="20000"/>
              </a:spcAft>
              <a:buClr>
                <a:srgbClr val="CC0000"/>
              </a:buClr>
              <a:buSzPct val="80000"/>
              <a:buFont typeface="Wingdings" pitchFamily="2" charset="2"/>
              <a:buChar char="u"/>
            </a:pPr>
            <a:r>
              <a:rPr lang="en-US" altLang="en-US" sz="2200" b="0" i="0" dirty="0" smtClean="0">
                <a:solidFill>
                  <a:schemeClr val="tx1"/>
                </a:solidFill>
                <a:latin typeface="Liberation Sans" panose="020B0604020202020204" pitchFamily="34" charset="0"/>
              </a:rPr>
              <a:t>companies </a:t>
            </a:r>
            <a:r>
              <a:rPr lang="en-US" sz="2200" b="0" i="0" dirty="0" smtClean="0">
                <a:solidFill>
                  <a:schemeClr val="tx1"/>
                </a:solidFill>
                <a:latin typeface="Liberation Sans" panose="020B0604020202020204" pitchFamily="34" charset="0"/>
              </a:rPr>
              <a:t>must </a:t>
            </a:r>
            <a:r>
              <a:rPr lang="en-US" sz="2200" b="0" i="0" dirty="0">
                <a:solidFill>
                  <a:schemeClr val="tx1"/>
                </a:solidFill>
                <a:latin typeface="Liberation Sans" panose="020B0604020202020204" pitchFamily="34" charset="0"/>
              </a:rPr>
              <a:t>“write down” the inventory to its </a:t>
            </a:r>
            <a:r>
              <a:rPr lang="en-US" sz="2200" i="0" dirty="0">
                <a:solidFill>
                  <a:schemeClr val="tx1"/>
                </a:solidFill>
                <a:latin typeface="Liberation Sans" panose="020B0604020202020204" pitchFamily="34" charset="0"/>
              </a:rPr>
              <a:t>net realizable </a:t>
            </a:r>
            <a:r>
              <a:rPr lang="en-US" sz="2200" i="0" dirty="0" smtClean="0">
                <a:solidFill>
                  <a:schemeClr val="tx1"/>
                </a:solidFill>
                <a:latin typeface="Liberation Sans" panose="020B0604020202020204" pitchFamily="34" charset="0"/>
              </a:rPr>
              <a:t>value</a:t>
            </a:r>
            <a:r>
              <a:rPr lang="en-US" sz="2200" b="0" i="0" dirty="0" smtClean="0">
                <a:solidFill>
                  <a:schemeClr val="tx1"/>
                </a:solidFill>
                <a:latin typeface="Liberation Sans" panose="020B0604020202020204" pitchFamily="34" charset="0"/>
              </a:rPr>
              <a:t>.</a:t>
            </a:r>
          </a:p>
          <a:p>
            <a:pPr marL="234950" lvl="1" indent="0">
              <a:lnSpc>
                <a:spcPct val="125000"/>
              </a:lnSpc>
              <a:spcBef>
                <a:spcPts val="1200"/>
              </a:spcBef>
              <a:spcAft>
                <a:spcPct val="20000"/>
              </a:spcAft>
              <a:buClr>
                <a:srgbClr val="CC0000"/>
              </a:buClr>
              <a:buSzPct val="80000"/>
            </a:pPr>
            <a:r>
              <a:rPr lang="en-US" sz="2200" i="0" dirty="0" smtClean="0">
                <a:solidFill>
                  <a:schemeClr val="tx2">
                    <a:lumMod val="75000"/>
                  </a:schemeClr>
                </a:solidFill>
                <a:latin typeface="Liberation Sans" panose="020B0604020202020204" pitchFamily="34" charset="0"/>
              </a:rPr>
              <a:t>Net </a:t>
            </a:r>
            <a:r>
              <a:rPr lang="en-US" sz="2200" i="0" dirty="0">
                <a:solidFill>
                  <a:schemeClr val="tx2">
                    <a:lumMod val="75000"/>
                  </a:schemeClr>
                </a:solidFill>
                <a:latin typeface="Liberation Sans" panose="020B0604020202020204" pitchFamily="34" charset="0"/>
              </a:rPr>
              <a:t>realizable </a:t>
            </a:r>
            <a:r>
              <a:rPr lang="en-US" sz="2200" i="0" dirty="0" smtClean="0">
                <a:solidFill>
                  <a:schemeClr val="tx2">
                    <a:lumMod val="75000"/>
                  </a:schemeClr>
                </a:solidFill>
                <a:latin typeface="Liberation Sans" panose="020B0604020202020204" pitchFamily="34" charset="0"/>
              </a:rPr>
              <a:t>value</a:t>
            </a:r>
            <a:r>
              <a:rPr lang="en-US" sz="2200" b="0" i="0" dirty="0" smtClean="0">
                <a:solidFill>
                  <a:schemeClr val="tx1"/>
                </a:solidFill>
                <a:latin typeface="Liberation Sans" panose="020B0604020202020204" pitchFamily="34" charset="0"/>
              </a:rPr>
              <a:t>: Amount </a:t>
            </a:r>
            <a:r>
              <a:rPr lang="en-US" sz="2200" b="0" i="0" dirty="0">
                <a:solidFill>
                  <a:schemeClr val="tx1"/>
                </a:solidFill>
                <a:latin typeface="Liberation Sans" panose="020B0604020202020204" pitchFamily="34" charset="0"/>
              </a:rPr>
              <a:t>that </a:t>
            </a:r>
            <a:r>
              <a:rPr lang="en-US" sz="2200" b="0" i="0" dirty="0" smtClean="0">
                <a:solidFill>
                  <a:schemeClr val="tx1"/>
                </a:solidFill>
                <a:latin typeface="Liberation Sans" panose="020B0604020202020204" pitchFamily="34" charset="0"/>
              </a:rPr>
              <a:t>a company </a:t>
            </a:r>
            <a:r>
              <a:rPr lang="en-US" sz="2200" b="0" i="0" dirty="0">
                <a:solidFill>
                  <a:schemeClr val="tx1"/>
                </a:solidFill>
                <a:latin typeface="Liberation Sans" panose="020B0604020202020204" pitchFamily="34" charset="0"/>
              </a:rPr>
              <a:t>expects to realize (receive from the sale of </a:t>
            </a:r>
            <a:r>
              <a:rPr lang="en-US" sz="2200" b="0" i="0" dirty="0" smtClean="0">
                <a:solidFill>
                  <a:schemeClr val="tx1"/>
                </a:solidFill>
                <a:latin typeface="Liberation Sans" panose="020B0604020202020204" pitchFamily="34" charset="0"/>
              </a:rPr>
              <a:t>inventory).</a:t>
            </a:r>
            <a:endParaRPr lang="en-US" altLang="en-US" sz="2200" b="0" i="0" dirty="0">
              <a:solidFill>
                <a:schemeClr val="tx1"/>
              </a:solidFill>
              <a:latin typeface="Liberation Sans" panose="020B0604020202020204" pitchFamily="34" charset="0"/>
            </a:endParaRPr>
          </a:p>
        </p:txBody>
      </p:sp>
      <p:sp>
        <p:nvSpPr>
          <p:cNvPr id="47108" name="Rectangle 7"/>
          <p:cNvSpPr>
            <a:spLocks noChangeArrowheads="1"/>
          </p:cNvSpPr>
          <p:nvPr/>
        </p:nvSpPr>
        <p:spPr bwMode="auto">
          <a:xfrm>
            <a:off x="533400" y="304800"/>
            <a:ext cx="80391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defRPr/>
            </a:pPr>
            <a:r>
              <a:rPr lang="en-US" sz="3200" i="0" dirty="0" smtClean="0">
                <a:solidFill>
                  <a:srgbClr val="CC0000"/>
                </a:solidFill>
                <a:latin typeface="Liberation Sans" panose="020B0604020202020204" pitchFamily="34" charset="0"/>
              </a:rPr>
              <a:t>Lower-of-Cost-or-Net Realizable Value</a:t>
            </a:r>
            <a:endParaRPr lang="en-US" sz="3200" i="0" dirty="0">
              <a:solidFill>
                <a:srgbClr val="CC0000"/>
              </a:solidFill>
              <a:latin typeface="Liberation Sans" panose="020B0604020202020204" pitchFamily="34" charset="0"/>
            </a:endParaRPr>
          </a:p>
        </p:txBody>
      </p:sp>
      <p:sp>
        <p:nvSpPr>
          <p:cNvPr id="47109"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4711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4</a:t>
            </a:r>
          </a:p>
        </p:txBody>
      </p:sp>
      <p:sp>
        <p:nvSpPr>
          <p:cNvPr id="6" name="Rectangle 5"/>
          <p:cNvSpPr/>
          <p:nvPr/>
        </p:nvSpPr>
        <p:spPr>
          <a:xfrm>
            <a:off x="6336678" y="1041737"/>
            <a:ext cx="2654922" cy="1231106"/>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4</a:t>
            </a:r>
            <a:endParaRPr lang="en-US" sz="1400" b="1" i="0" dirty="0">
              <a:solidFill>
                <a:srgbClr val="FF3300"/>
              </a:solidFill>
              <a:latin typeface="Liberation Sans" panose="020B0604020202020204" pitchFamily="34" charset="0"/>
            </a:endParaRPr>
          </a:p>
          <a:p>
            <a:pPr algn="l"/>
            <a:r>
              <a:rPr lang="en-US" sz="1400" i="0" dirty="0">
                <a:solidFill>
                  <a:schemeClr val="tx1"/>
                </a:solidFill>
                <a:latin typeface="Liberation Sans" panose="020B0604020202020204" pitchFamily="34" charset="0"/>
              </a:rPr>
              <a:t>Explain </a:t>
            </a:r>
            <a:r>
              <a:rPr lang="en-US" sz="1400" i="0" dirty="0" smtClean="0">
                <a:solidFill>
                  <a:schemeClr val="tx1"/>
                </a:solidFill>
                <a:latin typeface="Liberation Sans" panose="020B0604020202020204" pitchFamily="34" charset="0"/>
              </a:rPr>
              <a:t>the lower-of-cost-or-net </a:t>
            </a:r>
            <a:r>
              <a:rPr lang="en-US" sz="1400" i="0" dirty="0">
                <a:solidFill>
                  <a:schemeClr val="tx1"/>
                </a:solidFill>
                <a:latin typeface="Liberation Sans" panose="020B0604020202020204" pitchFamily="34" charset="0"/>
              </a:rPr>
              <a:t>realizable value</a:t>
            </a:r>
          </a:p>
          <a:p>
            <a:r>
              <a:rPr lang="en-US" sz="1400" i="0" dirty="0">
                <a:solidFill>
                  <a:schemeClr val="tx1"/>
                </a:solidFill>
                <a:latin typeface="Liberation Sans" panose="020B0604020202020204" pitchFamily="34" charset="0"/>
              </a:rPr>
              <a:t>basis of accounting for</a:t>
            </a:r>
          </a:p>
          <a:p>
            <a:r>
              <a:rPr lang="en-US" sz="1400" i="0" dirty="0">
                <a:solidFill>
                  <a:schemeClr val="tx1"/>
                </a:solidFill>
                <a:latin typeface="Liberation Sans" panose="020B0604020202020204" pitchFamily="34" charset="0"/>
              </a:rPr>
              <a:t>inventories.</a:t>
            </a:r>
          </a:p>
        </p:txBody>
      </p:sp>
      <p:cxnSp>
        <p:nvCxnSpPr>
          <p:cNvPr id="7" name="Straight Connector 6"/>
          <p:cNvCxnSpPr/>
          <p:nvPr/>
        </p:nvCxnSpPr>
        <p:spPr bwMode="auto">
          <a:xfrm>
            <a:off x="6248400" y="990600"/>
            <a:ext cx="0" cy="1186707"/>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2274327951"/>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5"/>
          <p:cNvSpPr txBox="1">
            <a:spLocks noChangeArrowheads="1"/>
          </p:cNvSpPr>
          <p:nvPr/>
        </p:nvSpPr>
        <p:spPr bwMode="auto">
          <a:xfrm>
            <a:off x="533400" y="1295400"/>
            <a:ext cx="7772400" cy="86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pPr>
            <a:r>
              <a:rPr lang="en-US" altLang="en-US" sz="2200" i="0" dirty="0">
                <a:solidFill>
                  <a:schemeClr val="tx1"/>
                </a:solidFill>
                <a:latin typeface="Liberation Sans" panose="020B0604020202020204" pitchFamily="34" charset="0"/>
              </a:rPr>
              <a:t>Illustration:</a:t>
            </a:r>
            <a:r>
              <a:rPr lang="en-US" altLang="en-US" sz="2200" b="0" i="0" dirty="0">
                <a:solidFill>
                  <a:schemeClr val="tx1"/>
                </a:solidFill>
                <a:latin typeface="Liberation Sans" panose="020B0604020202020204" pitchFamily="34" charset="0"/>
              </a:rPr>
              <a:t> </a:t>
            </a:r>
            <a:r>
              <a:rPr lang="en-US" altLang="en-US" sz="2200" b="0" i="0" dirty="0" smtClean="0">
                <a:solidFill>
                  <a:schemeClr val="tx1"/>
                </a:solidFill>
                <a:latin typeface="Liberation Sans" panose="020B0604020202020204" pitchFamily="34" charset="0"/>
              </a:rPr>
              <a:t>Assume </a:t>
            </a:r>
            <a:r>
              <a:rPr lang="en-US" altLang="en-US" sz="2200" b="0" i="0" dirty="0">
                <a:solidFill>
                  <a:schemeClr val="tx1"/>
                </a:solidFill>
                <a:latin typeface="Liberation Sans" panose="020B0604020202020204" pitchFamily="34" charset="0"/>
              </a:rPr>
              <a:t>that </a:t>
            </a:r>
            <a:r>
              <a:rPr lang="en-US" altLang="en-US" sz="2200" b="0" i="0" dirty="0" smtClean="0">
                <a:solidFill>
                  <a:schemeClr val="tx1"/>
                </a:solidFill>
                <a:latin typeface="Liberation Sans" panose="020B0604020202020204" pitchFamily="34" charset="0"/>
              </a:rPr>
              <a:t>Gao TV </a:t>
            </a:r>
            <a:r>
              <a:rPr lang="en-US" altLang="en-US" sz="2200" b="0" i="0" dirty="0">
                <a:solidFill>
                  <a:schemeClr val="tx1"/>
                </a:solidFill>
                <a:latin typeface="Liberation Sans" panose="020B0604020202020204" pitchFamily="34" charset="0"/>
              </a:rPr>
              <a:t>has the following lines of merchandise with costs and market values as indicated.</a:t>
            </a:r>
          </a:p>
        </p:txBody>
      </p:sp>
      <p:sp>
        <p:nvSpPr>
          <p:cNvPr id="48135"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48136"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4</a:t>
            </a:r>
          </a:p>
        </p:txBody>
      </p:sp>
      <p:sp>
        <p:nvSpPr>
          <p:cNvPr id="15" name="Rectangle 7"/>
          <p:cNvSpPr>
            <a:spLocks noChangeArrowheads="1"/>
          </p:cNvSpPr>
          <p:nvPr/>
        </p:nvSpPr>
        <p:spPr bwMode="auto">
          <a:xfrm>
            <a:off x="533400" y="304800"/>
            <a:ext cx="80391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defRPr/>
            </a:pPr>
            <a:r>
              <a:rPr lang="en-US" sz="3200" i="0" dirty="0" smtClean="0">
                <a:solidFill>
                  <a:schemeClr val="tx2">
                    <a:lumMod val="75000"/>
                  </a:schemeClr>
                </a:solidFill>
                <a:latin typeface="Liberation Sans" panose="020B0604020202020204" pitchFamily="34" charset="0"/>
              </a:rPr>
              <a:t>Lower-of-Cost-or-Net Realizable Value</a:t>
            </a:r>
            <a:endParaRPr lang="en-US" sz="3200" i="0" dirty="0">
              <a:solidFill>
                <a:schemeClr val="tx2">
                  <a:lumMod val="75000"/>
                </a:schemeClr>
              </a:solidFill>
              <a:latin typeface="Liberation Sans" panose="020B0604020202020204" pitchFamily="34" charset="0"/>
            </a:endParaRPr>
          </a:p>
        </p:txBody>
      </p:sp>
      <p:sp>
        <p:nvSpPr>
          <p:cNvPr id="2" name="Rectangle 1"/>
          <p:cNvSpPr/>
          <p:nvPr/>
        </p:nvSpPr>
        <p:spPr>
          <a:xfrm>
            <a:off x="228600" y="4939352"/>
            <a:ext cx="3886200" cy="461665"/>
          </a:xfrm>
          <a:prstGeom prst="rect">
            <a:avLst/>
          </a:prstGeom>
          <a:solidFill>
            <a:schemeClr val="accent3"/>
          </a:solidFill>
        </p:spPr>
        <p:txBody>
          <a:bodyPr wrap="square">
            <a:spAutoFit/>
          </a:bodyPr>
          <a:lstStyle/>
          <a:p>
            <a:r>
              <a:rPr lang="en-US" sz="1200" i="0" dirty="0">
                <a:solidFill>
                  <a:schemeClr val="tx1"/>
                </a:solidFill>
                <a:latin typeface="Liberation Sans" panose="020B0604020202020204" pitchFamily="34" charset="0"/>
              </a:rPr>
              <a:t>Illustration </a:t>
            </a:r>
            <a:r>
              <a:rPr lang="en-US" sz="1200" i="0" dirty="0" smtClean="0">
                <a:solidFill>
                  <a:schemeClr val="tx1"/>
                </a:solidFill>
                <a:latin typeface="Liberation Sans" panose="020B0604020202020204" pitchFamily="34" charset="0"/>
              </a:rPr>
              <a:t>6-11</a:t>
            </a:r>
            <a:endParaRPr lang="en-US" sz="1200" i="0" dirty="0">
              <a:solidFill>
                <a:schemeClr val="tx1"/>
              </a:solidFill>
              <a:latin typeface="Liberation Sans" panose="020B0604020202020204" pitchFamily="34" charset="0"/>
            </a:endParaRPr>
          </a:p>
          <a:p>
            <a:r>
              <a:rPr lang="en-US" sz="1200" b="0" i="0" dirty="0">
                <a:solidFill>
                  <a:schemeClr val="tx1"/>
                </a:solidFill>
                <a:latin typeface="Liberation Sans" panose="020B0604020202020204" pitchFamily="34" charset="0"/>
              </a:rPr>
              <a:t>Computation of </a:t>
            </a:r>
            <a:r>
              <a:rPr lang="en-US" sz="1200" b="0" i="0" dirty="0" smtClean="0">
                <a:solidFill>
                  <a:schemeClr val="tx1"/>
                </a:solidFill>
                <a:latin typeface="Liberation Sans" panose="020B0604020202020204" pitchFamily="34" charset="0"/>
              </a:rPr>
              <a:t>lower-of-cost-or-net </a:t>
            </a:r>
            <a:r>
              <a:rPr lang="en-US" sz="1200" b="0" i="0" dirty="0">
                <a:solidFill>
                  <a:schemeClr val="tx1"/>
                </a:solidFill>
                <a:latin typeface="Liberation Sans" panose="020B0604020202020204" pitchFamily="34" charset="0"/>
              </a:rPr>
              <a:t>realizable value</a:t>
            </a:r>
          </a:p>
        </p:txBody>
      </p:sp>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451381"/>
            <a:ext cx="8534401" cy="2425419"/>
          </a:xfrm>
          <a:prstGeom prst="rect">
            <a:avLst/>
          </a:prstGeom>
          <a:noFill/>
          <a:ln w="12700" cap="flat" cmpd="sng" algn="ctr">
            <a:solidFill>
              <a:schemeClr val="tx1"/>
            </a:solidFill>
            <a:prstDash val="solid"/>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77384469"/>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p:cNvSpPr txBox="1">
            <a:spLocks noChangeArrowheads="1"/>
          </p:cNvSpPr>
          <p:nvPr/>
        </p:nvSpPr>
        <p:spPr bwMode="auto">
          <a:xfrm>
            <a:off x="533400" y="1330656"/>
            <a:ext cx="7924800" cy="3197029"/>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5000"/>
              </a:lnSpc>
              <a:spcBef>
                <a:spcPts val="1200"/>
              </a:spcBef>
              <a:buSzPct val="80000"/>
            </a:pPr>
            <a:r>
              <a:rPr lang="en-US" altLang="en-US" sz="2500" i="0" dirty="0">
                <a:solidFill>
                  <a:schemeClr val="tx1"/>
                </a:solidFill>
                <a:latin typeface="Liberation Sans" panose="020B0604020202020204" pitchFamily="34" charset="0"/>
              </a:rPr>
              <a:t>Common </a:t>
            </a:r>
            <a:r>
              <a:rPr lang="en-US" altLang="en-US" sz="2500" i="0" dirty="0" smtClean="0">
                <a:solidFill>
                  <a:schemeClr val="tx1"/>
                </a:solidFill>
                <a:latin typeface="Liberation Sans" panose="020B0604020202020204" pitchFamily="34" charset="0"/>
              </a:rPr>
              <a:t>Causes:</a:t>
            </a:r>
            <a:endParaRPr lang="en-US" altLang="en-US" sz="2500" i="0" dirty="0">
              <a:solidFill>
                <a:schemeClr val="tx1"/>
              </a:solidFill>
              <a:latin typeface="Liberation Sans" panose="020B0604020202020204" pitchFamily="34" charset="0"/>
            </a:endParaRPr>
          </a:p>
          <a:p>
            <a:pPr lvl="1">
              <a:lnSpc>
                <a:spcPct val="125000"/>
              </a:lnSpc>
              <a:spcBef>
                <a:spcPts val="1200"/>
              </a:spcBef>
              <a:buClr>
                <a:srgbClr val="CC0000"/>
              </a:buClr>
              <a:buSzPct val="80000"/>
              <a:buFont typeface="Wingdings" pitchFamily="2" charset="2"/>
              <a:buChar char="u"/>
            </a:pPr>
            <a:r>
              <a:rPr lang="en-US" altLang="en-US" sz="2200" b="0" i="0" dirty="0">
                <a:solidFill>
                  <a:schemeClr val="tx1"/>
                </a:solidFill>
                <a:latin typeface="Liberation Sans" panose="020B0604020202020204" pitchFamily="34" charset="0"/>
              </a:rPr>
              <a:t>Failure to count or price inventory correctly. </a:t>
            </a:r>
          </a:p>
          <a:p>
            <a:pPr lvl="1">
              <a:lnSpc>
                <a:spcPct val="125000"/>
              </a:lnSpc>
              <a:spcBef>
                <a:spcPts val="1200"/>
              </a:spcBef>
              <a:buClr>
                <a:srgbClr val="CC0000"/>
              </a:buClr>
              <a:buSzPct val="80000"/>
              <a:buFont typeface="Wingdings" pitchFamily="2" charset="2"/>
              <a:buChar char="u"/>
            </a:pPr>
            <a:r>
              <a:rPr lang="en-US" altLang="en-US" sz="2200" b="0" i="0" dirty="0">
                <a:solidFill>
                  <a:schemeClr val="tx1"/>
                </a:solidFill>
                <a:latin typeface="Liberation Sans" panose="020B0604020202020204" pitchFamily="34" charset="0"/>
              </a:rPr>
              <a:t>Not properly recognizing the transfer of legal title to goods in transit.</a:t>
            </a:r>
          </a:p>
          <a:p>
            <a:pPr lvl="1">
              <a:lnSpc>
                <a:spcPct val="125000"/>
              </a:lnSpc>
              <a:spcBef>
                <a:spcPts val="1200"/>
              </a:spcBef>
              <a:buClr>
                <a:srgbClr val="CC0000"/>
              </a:buClr>
              <a:buSzPct val="80000"/>
              <a:buFont typeface="Wingdings" pitchFamily="2" charset="2"/>
              <a:buChar char="u"/>
            </a:pPr>
            <a:r>
              <a:rPr lang="en-US" altLang="en-US" sz="2200" b="0" i="0" dirty="0">
                <a:solidFill>
                  <a:schemeClr val="tx1"/>
                </a:solidFill>
                <a:latin typeface="Liberation Sans" panose="020B0604020202020204" pitchFamily="34" charset="0"/>
              </a:rPr>
              <a:t>Errors affect both the income statement and </a:t>
            </a:r>
            <a:r>
              <a:rPr lang="en-US" altLang="en-US" sz="2200" b="0" i="0" dirty="0" smtClean="0">
                <a:solidFill>
                  <a:schemeClr val="tx1"/>
                </a:solidFill>
                <a:latin typeface="Liberation Sans" panose="020B0604020202020204" pitchFamily="34" charset="0"/>
              </a:rPr>
              <a:t>statement of financial position.</a:t>
            </a:r>
            <a:endParaRPr lang="en-US" altLang="en-US" sz="2200" b="0" i="0" dirty="0">
              <a:solidFill>
                <a:schemeClr val="tx1"/>
              </a:solidFill>
              <a:latin typeface="Liberation Sans" panose="020B0604020202020204" pitchFamily="34" charset="0"/>
            </a:endParaRPr>
          </a:p>
        </p:txBody>
      </p:sp>
      <p:sp>
        <p:nvSpPr>
          <p:cNvPr id="5018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5</a:t>
            </a:r>
            <a:endParaRPr lang="en-US" altLang="en-US" sz="1600" dirty="0">
              <a:solidFill>
                <a:schemeClr val="bg2"/>
              </a:solidFill>
              <a:latin typeface="Liberation Sans" panose="020B0604020202020204" pitchFamily="34" charset="0"/>
            </a:endParaRPr>
          </a:p>
        </p:txBody>
      </p:sp>
      <p:sp>
        <p:nvSpPr>
          <p:cNvPr id="9" name="TextBox 8"/>
          <p:cNvSpPr txBox="1"/>
          <p:nvPr/>
        </p:nvSpPr>
        <p:spPr>
          <a:xfrm>
            <a:off x="761999"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i="0" dirty="0" smtClean="0">
                <a:solidFill>
                  <a:schemeClr val="accent3"/>
                </a:solidFill>
              </a:rPr>
              <a:t>Inventory Errors</a:t>
            </a:r>
            <a:endParaRPr lang="en-US" altLang="en-US" i="0" dirty="0">
              <a:solidFill>
                <a:schemeClr val="accent3"/>
              </a:solidFill>
            </a:endParaRPr>
          </a:p>
        </p:txBody>
      </p:sp>
      <p:sp>
        <p:nvSpPr>
          <p:cNvPr id="10" name="TextBox 9"/>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1" name="Rectangle 10"/>
          <p:cNvSpPr/>
          <p:nvPr/>
        </p:nvSpPr>
        <p:spPr>
          <a:xfrm>
            <a:off x="6489077" y="1028581"/>
            <a:ext cx="2654922" cy="1015663"/>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5</a:t>
            </a:r>
            <a:endParaRPr lang="en-US" sz="1400" b="1" i="0" dirty="0">
              <a:solidFill>
                <a:srgbClr val="FF3300"/>
              </a:solidFill>
              <a:latin typeface="Liberation Sans" panose="020B0604020202020204" pitchFamily="34" charset="0"/>
            </a:endParaRPr>
          </a:p>
          <a:p>
            <a:pPr algn="l"/>
            <a:r>
              <a:rPr lang="en-US" sz="1400" i="0" dirty="0" smtClean="0">
                <a:solidFill>
                  <a:schemeClr val="tx1"/>
                </a:solidFill>
                <a:latin typeface="Liberation Sans" panose="020B0604020202020204" pitchFamily="34" charset="0"/>
              </a:rPr>
              <a:t>Indicate </a:t>
            </a:r>
            <a:r>
              <a:rPr lang="en-US" sz="1400" i="0" dirty="0">
                <a:solidFill>
                  <a:schemeClr val="tx1"/>
                </a:solidFill>
                <a:latin typeface="Liberation Sans" panose="020B0604020202020204" pitchFamily="34" charset="0"/>
              </a:rPr>
              <a:t>the </a:t>
            </a:r>
            <a:r>
              <a:rPr lang="en-US" sz="1400" i="0" dirty="0" smtClean="0">
                <a:solidFill>
                  <a:schemeClr val="tx1"/>
                </a:solidFill>
                <a:latin typeface="Liberation Sans" panose="020B0604020202020204" pitchFamily="34" charset="0"/>
              </a:rPr>
              <a:t>effects of </a:t>
            </a:r>
            <a:r>
              <a:rPr lang="en-US" sz="1400" i="0" dirty="0">
                <a:solidFill>
                  <a:schemeClr val="tx1"/>
                </a:solidFill>
                <a:latin typeface="Liberation Sans" panose="020B0604020202020204" pitchFamily="34" charset="0"/>
              </a:rPr>
              <a:t>inventory </a:t>
            </a:r>
            <a:r>
              <a:rPr lang="en-US" sz="1400" i="0" dirty="0" smtClean="0">
                <a:solidFill>
                  <a:schemeClr val="tx1"/>
                </a:solidFill>
                <a:latin typeface="Liberation Sans" panose="020B0604020202020204" pitchFamily="34" charset="0"/>
              </a:rPr>
              <a:t>errors on </a:t>
            </a:r>
            <a:r>
              <a:rPr lang="en-US" sz="1400" i="0" dirty="0">
                <a:solidFill>
                  <a:schemeClr val="tx1"/>
                </a:solidFill>
                <a:latin typeface="Liberation Sans" panose="020B0604020202020204" pitchFamily="34" charset="0"/>
              </a:rPr>
              <a:t>the </a:t>
            </a:r>
            <a:r>
              <a:rPr lang="en-US" sz="1400" i="0" dirty="0" smtClean="0">
                <a:solidFill>
                  <a:schemeClr val="tx1"/>
                </a:solidFill>
                <a:latin typeface="Liberation Sans" panose="020B0604020202020204" pitchFamily="34" charset="0"/>
              </a:rPr>
              <a:t>financial statements</a:t>
            </a:r>
            <a:r>
              <a:rPr lang="en-US" sz="1400" i="0" dirty="0">
                <a:solidFill>
                  <a:schemeClr val="tx1"/>
                </a:solidFill>
                <a:latin typeface="Liberation Sans" panose="020B0604020202020204" pitchFamily="34" charset="0"/>
              </a:rPr>
              <a:t>.</a:t>
            </a:r>
          </a:p>
        </p:txBody>
      </p:sp>
      <p:cxnSp>
        <p:nvCxnSpPr>
          <p:cNvPr id="12" name="Straight Connector 11"/>
          <p:cNvCxnSpPr/>
          <p:nvPr/>
        </p:nvCxnSpPr>
        <p:spPr bwMode="auto">
          <a:xfrm>
            <a:off x="6400799" y="976952"/>
            <a:ext cx="0" cy="968992"/>
          </a:xfrm>
          <a:prstGeom prst="line">
            <a:avLst/>
          </a:prstGeom>
          <a:solidFill>
            <a:schemeClr val="accent1"/>
          </a:solidFill>
          <a:ln w="12700" cap="sq" cmpd="sng" algn="ctr">
            <a:solidFill>
              <a:schemeClr val="tx1"/>
            </a:solidFill>
            <a:prstDash val="solid"/>
            <a:round/>
            <a:headEnd type="none" w="sm" len="sm"/>
            <a:tailEnd type="none" w="sm" len="sm"/>
          </a:ln>
          <a:effectLst/>
        </p:spPr>
      </p:cxn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2393750"/>
            <a:ext cx="8534400" cy="13400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Lst>
        </p:spPr>
      </p:pic>
      <p:sp>
        <p:nvSpPr>
          <p:cNvPr id="51203" name="Text Box 4"/>
          <p:cNvSpPr txBox="1">
            <a:spLocks noChangeArrowheads="1"/>
          </p:cNvSpPr>
          <p:nvPr/>
        </p:nvSpPr>
        <p:spPr bwMode="auto">
          <a:xfrm>
            <a:off x="533400" y="1295400"/>
            <a:ext cx="7924800" cy="902748"/>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spcBef>
                <a:spcPct val="40000"/>
              </a:spcBef>
              <a:spcAft>
                <a:spcPct val="20000"/>
              </a:spcAft>
              <a:buSzPct val="80000"/>
            </a:pPr>
            <a:r>
              <a:rPr lang="en-US" altLang="en-US" sz="2300" i="0" dirty="0">
                <a:solidFill>
                  <a:schemeClr val="tx1"/>
                </a:solidFill>
                <a:latin typeface="Liberation Sans" panose="020B0604020202020204" pitchFamily="34" charset="0"/>
              </a:rPr>
              <a:t>Inventory errors </a:t>
            </a:r>
            <a:r>
              <a:rPr lang="en-US" altLang="en-US" sz="2300" b="0" i="0" dirty="0">
                <a:solidFill>
                  <a:schemeClr val="tx1"/>
                </a:solidFill>
                <a:latin typeface="Liberation Sans" panose="020B0604020202020204" pitchFamily="34" charset="0"/>
              </a:rPr>
              <a:t>affect the computation of cost of goods sold and net income </a:t>
            </a:r>
            <a:r>
              <a:rPr lang="en-US" altLang="en-US" sz="2300" i="0" dirty="0">
                <a:solidFill>
                  <a:schemeClr val="tx1"/>
                </a:solidFill>
                <a:latin typeface="Liberation Sans" panose="020B0604020202020204" pitchFamily="34" charset="0"/>
              </a:rPr>
              <a:t>in two periods</a:t>
            </a:r>
            <a:r>
              <a:rPr lang="en-US" altLang="en-US" sz="2300" b="0" i="0" dirty="0">
                <a:solidFill>
                  <a:schemeClr val="tx1"/>
                </a:solidFill>
                <a:latin typeface="Liberation Sans" panose="020B0604020202020204" pitchFamily="34" charset="0"/>
              </a:rPr>
              <a:t>.</a:t>
            </a:r>
          </a:p>
        </p:txBody>
      </p:sp>
      <p:sp>
        <p:nvSpPr>
          <p:cNvPr id="51205" name="Text Box 9"/>
          <p:cNvSpPr txBox="1">
            <a:spLocks noChangeArrowheads="1"/>
          </p:cNvSpPr>
          <p:nvPr/>
        </p:nvSpPr>
        <p:spPr bwMode="auto">
          <a:xfrm>
            <a:off x="6574795" y="1905000"/>
            <a:ext cx="2359941"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spAutoFit/>
          </a:bodyPr>
          <a:lstStyle>
            <a:lvl1pPr marL="109538">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altLang="en-US" sz="1200" i="0" dirty="0">
                <a:solidFill>
                  <a:schemeClr val="tx1"/>
                </a:solidFill>
                <a:latin typeface="Liberation Sans" panose="020B0604020202020204" pitchFamily="34" charset="0"/>
              </a:rPr>
              <a:t>Illustration 6-12</a:t>
            </a:r>
          </a:p>
          <a:p>
            <a:r>
              <a:rPr lang="en-US" sz="1200" b="0" i="0" dirty="0">
                <a:solidFill>
                  <a:schemeClr val="tx1"/>
                </a:solidFill>
                <a:latin typeface="Liberation Sans" panose="020B0604020202020204" pitchFamily="34" charset="0"/>
              </a:rPr>
              <a:t>Formula for cost of goods sold</a:t>
            </a:r>
            <a:endParaRPr lang="en-US" altLang="en-US" sz="1200" b="0" i="0" dirty="0">
              <a:solidFill>
                <a:schemeClr val="tx1"/>
              </a:solidFill>
              <a:latin typeface="Liberation Sans" panose="020B0604020202020204" pitchFamily="34" charset="0"/>
            </a:endParaRPr>
          </a:p>
        </p:txBody>
      </p:sp>
      <p:sp>
        <p:nvSpPr>
          <p:cNvPr id="51206"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51208"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defRPr/>
            </a:pPr>
            <a:r>
              <a:rPr lang="en-US" sz="3200" i="0" dirty="0">
                <a:solidFill>
                  <a:srgbClr val="CC0000"/>
                </a:solidFill>
                <a:latin typeface="Liberation Sans" panose="020B0604020202020204" pitchFamily="34" charset="0"/>
              </a:rPr>
              <a:t>Income Statement Effects</a:t>
            </a:r>
          </a:p>
        </p:txBody>
      </p:sp>
      <p:sp>
        <p:nvSpPr>
          <p:cNvPr id="5120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5</a:t>
            </a:r>
            <a:endParaRPr lang="en-US" altLang="en-US" sz="1600" dirty="0">
              <a:solidFill>
                <a:schemeClr val="bg2"/>
              </a:solidFill>
              <a:latin typeface="Liberation Sans" panose="020B0604020202020204" pitchFamily="34" charset="0"/>
            </a:endParaRPr>
          </a:p>
        </p:txBody>
      </p:sp>
      <p:pic>
        <p:nvPicPr>
          <p:cNvPr id="51210" name="Picture 1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3962400"/>
            <a:ext cx="8534400" cy="19689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chemeClr val="bg1"/>
                </a:solidFill>
              </a14:hiddenFill>
            </a:ext>
          </a:extLst>
        </p:spPr>
      </p:pic>
      <p:sp>
        <p:nvSpPr>
          <p:cNvPr id="2" name="Rectangle 1"/>
          <p:cNvSpPr/>
          <p:nvPr/>
        </p:nvSpPr>
        <p:spPr>
          <a:xfrm>
            <a:off x="644764" y="6004252"/>
            <a:ext cx="4994036"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488" tIns="44450" rIns="90488" bIns="44450">
            <a:spAutoFit/>
          </a:bodyPr>
          <a:lstStyle/>
          <a:p>
            <a:r>
              <a:rPr lang="en-US" sz="1200" i="0" dirty="0">
                <a:solidFill>
                  <a:schemeClr val="tx1"/>
                </a:solidFill>
                <a:latin typeface="Liberation Sans" panose="020B0604020202020204" pitchFamily="34" charset="0"/>
              </a:rPr>
              <a:t>Illustration 6-13</a:t>
            </a:r>
          </a:p>
          <a:p>
            <a:r>
              <a:rPr lang="en-US" sz="1200" b="0" i="0" dirty="0">
                <a:solidFill>
                  <a:schemeClr val="tx1"/>
                </a:solidFill>
                <a:latin typeface="Liberation Sans" panose="020B0604020202020204" pitchFamily="34" charset="0"/>
              </a:rPr>
              <a:t>Effects of inventory </a:t>
            </a:r>
            <a:r>
              <a:rPr lang="en-US" sz="1200" b="0" i="0" dirty="0" smtClean="0">
                <a:solidFill>
                  <a:schemeClr val="tx1"/>
                </a:solidFill>
                <a:latin typeface="Liberation Sans" panose="020B0604020202020204" pitchFamily="34" charset="0"/>
              </a:rPr>
              <a:t>errors on </a:t>
            </a:r>
            <a:r>
              <a:rPr lang="en-US" sz="1200" b="0" i="0" dirty="0">
                <a:solidFill>
                  <a:schemeClr val="tx1"/>
                </a:solidFill>
                <a:latin typeface="Liberation Sans" panose="020B0604020202020204" pitchFamily="34" charset="0"/>
              </a:rPr>
              <a:t>current year’s </a:t>
            </a:r>
            <a:r>
              <a:rPr lang="en-US" sz="1200" b="0" i="0" dirty="0" smtClean="0">
                <a:solidFill>
                  <a:schemeClr val="tx1"/>
                </a:solidFill>
                <a:latin typeface="Liberation Sans" panose="020B0604020202020204" pitchFamily="34" charset="0"/>
              </a:rPr>
              <a:t>income statement</a:t>
            </a:r>
            <a:endParaRPr lang="en-US" sz="1200" b="0" i="0"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bwMode="auto">
          <a:xfrm>
            <a:off x="6248400" y="963304"/>
            <a:ext cx="0" cy="7756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194" name="Rectangle 3"/>
          <p:cNvSpPr>
            <a:spLocks noChangeArrowheads="1"/>
          </p:cNvSpPr>
          <p:nvPr/>
        </p:nvSpPr>
        <p:spPr bwMode="auto">
          <a:xfrm>
            <a:off x="685800" y="3239757"/>
            <a:ext cx="3581400" cy="1649413"/>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231775">
              <a:defRPr sz="2800" b="1" i="1">
                <a:solidFill>
                  <a:srgbClr val="BC0000"/>
                </a:solidFill>
                <a:latin typeface="Comic Sans MS" pitchFamily="66" charset="0"/>
              </a:defRPr>
            </a:lvl1pPr>
            <a:lvl2pPr marL="855663"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spcBef>
                <a:spcPct val="50000"/>
              </a:spcBef>
              <a:buSzPct val="80000"/>
            </a:pPr>
            <a:r>
              <a:rPr lang="en-US" altLang="en-US" sz="2200" b="0" i="0" dirty="0">
                <a:solidFill>
                  <a:schemeClr val="tx1"/>
                </a:solidFill>
                <a:latin typeface="Liberation Sans" panose="020B0604020202020204" pitchFamily="34" charset="0"/>
              </a:rPr>
              <a:t>One Classification:</a:t>
            </a:r>
          </a:p>
          <a:p>
            <a:pPr lvl="1">
              <a:lnSpc>
                <a:spcPct val="120000"/>
              </a:lnSpc>
              <a:spcBef>
                <a:spcPct val="50000"/>
              </a:spcBef>
              <a:buClr>
                <a:srgbClr val="CC0000"/>
              </a:buClr>
              <a:buSzPct val="80000"/>
              <a:buFont typeface="Wingdings" pitchFamily="2" charset="2"/>
              <a:buChar char="u"/>
            </a:pPr>
            <a:r>
              <a:rPr lang="en-US" altLang="en-US" sz="2200" b="0" i="0" dirty="0">
                <a:solidFill>
                  <a:schemeClr val="tx1"/>
                </a:solidFill>
                <a:latin typeface="Liberation Sans" panose="020B0604020202020204" pitchFamily="34" charset="0"/>
              </a:rPr>
              <a:t>Inventory</a:t>
            </a:r>
          </a:p>
          <a:p>
            <a:pPr>
              <a:lnSpc>
                <a:spcPct val="120000"/>
              </a:lnSpc>
              <a:spcBef>
                <a:spcPct val="50000"/>
              </a:spcBef>
              <a:buSzPct val="80000"/>
              <a:buFontTx/>
              <a:buBlip>
                <a:blip r:embed="rId3"/>
              </a:buBlip>
            </a:pPr>
            <a:endParaRPr lang="en-US" altLang="en-US" sz="2200" b="0" i="0" dirty="0">
              <a:solidFill>
                <a:schemeClr val="tx1"/>
              </a:solidFill>
              <a:latin typeface="Liberation Sans" panose="020B0604020202020204" pitchFamily="34" charset="0"/>
            </a:endParaRPr>
          </a:p>
        </p:txBody>
      </p:sp>
      <p:sp>
        <p:nvSpPr>
          <p:cNvPr id="9219" name="Rectangle 4"/>
          <p:cNvSpPr>
            <a:spLocks noChangeArrowheads="1"/>
          </p:cNvSpPr>
          <p:nvPr/>
        </p:nvSpPr>
        <p:spPr bwMode="auto">
          <a:xfrm>
            <a:off x="4800600" y="3209595"/>
            <a:ext cx="3581400" cy="2225225"/>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236538">
              <a:defRPr sz="2800" b="1" i="1">
                <a:solidFill>
                  <a:srgbClr val="BC0000"/>
                </a:solidFill>
                <a:latin typeface="Comic Sans MS" pitchFamily="66" charset="0"/>
              </a:defRPr>
            </a:lvl1pPr>
            <a:lvl2pPr marL="909638"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spcBef>
                <a:spcPct val="50000"/>
              </a:spcBef>
              <a:buSzPct val="80000"/>
            </a:pPr>
            <a:r>
              <a:rPr lang="en-US" altLang="en-US" sz="2200" b="0" i="0" dirty="0">
                <a:solidFill>
                  <a:schemeClr val="tx1"/>
                </a:solidFill>
                <a:latin typeface="Liberation Sans" panose="020B0604020202020204" pitchFamily="34" charset="0"/>
              </a:rPr>
              <a:t>Three Classifications:</a:t>
            </a:r>
          </a:p>
          <a:p>
            <a:pPr lvl="1">
              <a:lnSpc>
                <a:spcPct val="120000"/>
              </a:lnSpc>
              <a:spcBef>
                <a:spcPct val="50000"/>
              </a:spcBef>
              <a:buClr>
                <a:srgbClr val="CC0000"/>
              </a:buClr>
              <a:buSzPct val="80000"/>
              <a:buFont typeface="Wingdings" pitchFamily="2" charset="2"/>
              <a:buChar char="u"/>
            </a:pPr>
            <a:r>
              <a:rPr lang="en-US" altLang="en-US" sz="2200" b="0" i="0" dirty="0">
                <a:solidFill>
                  <a:schemeClr val="tx1"/>
                </a:solidFill>
                <a:latin typeface="Liberation Sans" panose="020B0604020202020204" pitchFamily="34" charset="0"/>
              </a:rPr>
              <a:t>Raw Materials</a:t>
            </a:r>
          </a:p>
          <a:p>
            <a:pPr lvl="1">
              <a:lnSpc>
                <a:spcPct val="120000"/>
              </a:lnSpc>
              <a:spcBef>
                <a:spcPct val="50000"/>
              </a:spcBef>
              <a:buClr>
                <a:srgbClr val="CC0000"/>
              </a:buClr>
              <a:buSzPct val="80000"/>
              <a:buFont typeface="Wingdings" pitchFamily="2" charset="2"/>
              <a:buChar char="u"/>
            </a:pPr>
            <a:r>
              <a:rPr lang="en-US" altLang="en-US" sz="2200" b="0" i="0" dirty="0">
                <a:solidFill>
                  <a:schemeClr val="tx1"/>
                </a:solidFill>
                <a:latin typeface="Liberation Sans" panose="020B0604020202020204" pitchFamily="34" charset="0"/>
              </a:rPr>
              <a:t>Work in Process</a:t>
            </a:r>
          </a:p>
          <a:p>
            <a:pPr lvl="1">
              <a:lnSpc>
                <a:spcPct val="120000"/>
              </a:lnSpc>
              <a:spcBef>
                <a:spcPct val="50000"/>
              </a:spcBef>
              <a:buClr>
                <a:srgbClr val="CC0000"/>
              </a:buClr>
              <a:buSzPct val="80000"/>
              <a:buFont typeface="Wingdings" pitchFamily="2" charset="2"/>
              <a:buChar char="u"/>
            </a:pPr>
            <a:r>
              <a:rPr lang="en-US" altLang="en-US" sz="2200" b="0" i="0" dirty="0">
                <a:solidFill>
                  <a:schemeClr val="tx1"/>
                </a:solidFill>
                <a:latin typeface="Liberation Sans" panose="020B0604020202020204" pitchFamily="34" charset="0"/>
              </a:rPr>
              <a:t>Finished Goods</a:t>
            </a:r>
          </a:p>
        </p:txBody>
      </p:sp>
      <p:sp>
        <p:nvSpPr>
          <p:cNvPr id="9220" name="Rectangle 5"/>
          <p:cNvSpPr>
            <a:spLocks noChangeArrowheads="1"/>
          </p:cNvSpPr>
          <p:nvPr/>
        </p:nvSpPr>
        <p:spPr bwMode="auto">
          <a:xfrm>
            <a:off x="685800" y="2174545"/>
            <a:ext cx="3581400" cy="862012"/>
          </a:xfrm>
          <a:prstGeom prst="rect">
            <a:avLst/>
          </a:prstGeom>
          <a:solidFill>
            <a:srgbClr val="FFFFCC"/>
          </a:solidFill>
          <a:ln w="28575" cap="sq">
            <a:solidFill>
              <a:schemeClr val="tx1"/>
            </a:solidFill>
            <a:miter lim="800000"/>
            <a:headEnd type="none" w="sm" len="sm"/>
            <a:tailEnd type="none" w="sm" len="sm"/>
          </a:ln>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2500" i="0" dirty="0">
                <a:solidFill>
                  <a:schemeClr val="tx1"/>
                </a:solidFill>
                <a:latin typeface="Liberation Sans" panose="020B0604020202020204" pitchFamily="34" charset="0"/>
              </a:rPr>
              <a:t>Merchandising </a:t>
            </a:r>
            <a:r>
              <a:rPr lang="en-US" altLang="en-US" sz="2500" b="0" i="0" dirty="0">
                <a:solidFill>
                  <a:schemeClr val="tx1"/>
                </a:solidFill>
                <a:latin typeface="Liberation Sans" panose="020B0604020202020204" pitchFamily="34" charset="0"/>
              </a:rPr>
              <a:t>Company</a:t>
            </a:r>
          </a:p>
        </p:txBody>
      </p:sp>
      <p:sp>
        <p:nvSpPr>
          <p:cNvPr id="9221" name="Rectangle 6"/>
          <p:cNvSpPr>
            <a:spLocks noChangeArrowheads="1"/>
          </p:cNvSpPr>
          <p:nvPr/>
        </p:nvSpPr>
        <p:spPr bwMode="auto">
          <a:xfrm>
            <a:off x="4800600" y="2172957"/>
            <a:ext cx="3581400" cy="862013"/>
          </a:xfrm>
          <a:prstGeom prst="rect">
            <a:avLst/>
          </a:prstGeom>
          <a:solidFill>
            <a:srgbClr val="FFFFCC"/>
          </a:solidFill>
          <a:ln w="28575" cap="sq">
            <a:solidFill>
              <a:schemeClr val="tx1"/>
            </a:solidFill>
            <a:miter lim="800000"/>
            <a:headEnd type="none" w="sm" len="sm"/>
            <a:tailEnd type="none" w="sm" len="sm"/>
          </a:ln>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2500" i="0" dirty="0">
                <a:solidFill>
                  <a:schemeClr val="tx1"/>
                </a:solidFill>
                <a:latin typeface="Liberation Sans" panose="020B0604020202020204" pitchFamily="34" charset="0"/>
              </a:rPr>
              <a:t>Manufacturing </a:t>
            </a:r>
            <a:r>
              <a:rPr lang="en-US" altLang="en-US" sz="2500" b="0" i="0" dirty="0">
                <a:solidFill>
                  <a:schemeClr val="tx1"/>
                </a:solidFill>
                <a:latin typeface="Liberation Sans" panose="020B0604020202020204" pitchFamily="34" charset="0"/>
              </a:rPr>
              <a:t>Company</a:t>
            </a:r>
          </a:p>
        </p:txBody>
      </p:sp>
      <p:sp>
        <p:nvSpPr>
          <p:cNvPr id="9224" name="Rectangle 10"/>
          <p:cNvSpPr>
            <a:spLocks noChangeArrowheads="1"/>
          </p:cNvSpPr>
          <p:nvPr/>
        </p:nvSpPr>
        <p:spPr bwMode="auto">
          <a:xfrm>
            <a:off x="1066800" y="4747671"/>
            <a:ext cx="3276600" cy="1500729"/>
          </a:xfrm>
          <a:prstGeom prst="rect">
            <a:avLst/>
          </a:prstGeom>
          <a:solidFill>
            <a:schemeClr val="accent3"/>
          </a:solidFill>
          <a:ln w="19050" cap="sq" algn="ctr">
            <a:solidFill>
              <a:schemeClr val="tx1"/>
            </a:solidFill>
            <a:miter lim="800000"/>
            <a:headEnd/>
            <a:tailEnd/>
          </a:ln>
          <a:effectLst>
            <a:innerShdw blurRad="114300">
              <a:prstClr val="black"/>
            </a:innerShdw>
          </a:effectLst>
          <a:extLst/>
        </p:spPr>
        <p:txBody>
          <a:bodyPr lIns="182880" rIns="182880" anchor="ctr" anchorCtr="0">
            <a:no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sz="1600" i="0" dirty="0" smtClean="0">
                <a:solidFill>
                  <a:srgbClr val="004274"/>
                </a:solidFill>
                <a:latin typeface="Liberation Sans" panose="020B0604020202020204" pitchFamily="34" charset="0"/>
              </a:rPr>
              <a:t>• </a:t>
            </a:r>
            <a:r>
              <a:rPr lang="en-US" sz="1600" i="0" dirty="0">
                <a:solidFill>
                  <a:srgbClr val="004274"/>
                </a:solidFill>
                <a:latin typeface="Liberation Sans" panose="020B0604020202020204" pitchFamily="34" charset="0"/>
              </a:rPr>
              <a:t>HELPFUL HINT</a:t>
            </a:r>
            <a:endParaRPr lang="en-US" altLang="en-US" sz="1600" i="0" dirty="0">
              <a:solidFill>
                <a:srgbClr val="004274"/>
              </a:solidFill>
              <a:latin typeface="Liberation Sans" panose="020B0604020202020204" pitchFamily="34" charset="0"/>
            </a:endParaRPr>
          </a:p>
          <a:p>
            <a:r>
              <a:rPr lang="en-US" altLang="en-US" sz="1600" b="0" i="0" dirty="0">
                <a:solidFill>
                  <a:schemeClr val="tx1"/>
                </a:solidFill>
                <a:latin typeface="Liberation Sans" panose="020B0604020202020204" pitchFamily="34" charset="0"/>
              </a:rPr>
              <a:t>Regardless of </a:t>
            </a:r>
            <a:r>
              <a:rPr lang="en-US" altLang="en-US" sz="1600" b="0" i="0" dirty="0" smtClean="0">
                <a:solidFill>
                  <a:schemeClr val="tx1"/>
                </a:solidFill>
                <a:latin typeface="Liberation Sans" panose="020B0604020202020204" pitchFamily="34" charset="0"/>
              </a:rPr>
              <a:t>the classification</a:t>
            </a:r>
            <a:r>
              <a:rPr lang="en-US" altLang="en-US" sz="1600" b="0" i="0" dirty="0">
                <a:solidFill>
                  <a:schemeClr val="tx1"/>
                </a:solidFill>
                <a:latin typeface="Liberation Sans" panose="020B0604020202020204" pitchFamily="34" charset="0"/>
              </a:rPr>
              <a:t>, companies report all inventories under Current Assets on the </a:t>
            </a:r>
            <a:r>
              <a:rPr lang="en-US" altLang="en-US" sz="1600" b="0" i="0" dirty="0" smtClean="0">
                <a:solidFill>
                  <a:schemeClr val="tx1"/>
                </a:solidFill>
                <a:latin typeface="Liberation Sans" panose="020B0604020202020204" pitchFamily="34" charset="0"/>
              </a:rPr>
              <a:t>statement of financial position.</a:t>
            </a:r>
            <a:endParaRPr lang="en-US" altLang="en-US" sz="1600" b="0" i="0" dirty="0">
              <a:solidFill>
                <a:schemeClr val="tx1"/>
              </a:solidFill>
              <a:latin typeface="Liberation Sans" panose="020B0604020202020204" pitchFamily="34" charset="0"/>
            </a:endParaRPr>
          </a:p>
        </p:txBody>
      </p:sp>
      <p:sp>
        <p:nvSpPr>
          <p:cNvPr id="922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1</a:t>
            </a:r>
          </a:p>
        </p:txBody>
      </p:sp>
      <p:sp>
        <p:nvSpPr>
          <p:cNvPr id="10" name="Text Box 9"/>
          <p:cNvSpPr txBox="1">
            <a:spLocks noChangeArrowheads="1"/>
          </p:cNvSpPr>
          <p:nvPr/>
        </p:nvSpPr>
        <p:spPr bwMode="auto">
          <a:xfrm>
            <a:off x="533400" y="1336344"/>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defRPr/>
            </a:pPr>
            <a:r>
              <a:rPr lang="en-US" i="0" dirty="0" smtClean="0">
                <a:solidFill>
                  <a:srgbClr val="CC0000"/>
                </a:solidFill>
                <a:latin typeface="Liberation Sans" panose="020B0604020202020204" pitchFamily="34" charset="0"/>
              </a:rPr>
              <a:t>Classifying Inventory</a:t>
            </a:r>
          </a:p>
        </p:txBody>
      </p:sp>
      <p:sp>
        <p:nvSpPr>
          <p:cNvPr id="15" name="TextBox 14"/>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i="0" dirty="0" smtClean="0">
                <a:solidFill>
                  <a:schemeClr val="accent3"/>
                </a:solidFill>
              </a:rPr>
              <a:t>Classifying and Determining Inventory</a:t>
            </a:r>
            <a:endParaRPr lang="en-US" altLang="en-US" i="0" dirty="0">
              <a:solidFill>
                <a:schemeClr val="accent3"/>
              </a:solidFill>
            </a:endParaRPr>
          </a:p>
        </p:txBody>
      </p:sp>
      <p:sp>
        <p:nvSpPr>
          <p:cNvPr id="16" name="TextBox 15"/>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7" name="Rectangle 16"/>
          <p:cNvSpPr/>
          <p:nvPr/>
        </p:nvSpPr>
        <p:spPr>
          <a:xfrm>
            <a:off x="6336678" y="1028581"/>
            <a:ext cx="2578722" cy="800219"/>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1 </a:t>
            </a:r>
            <a:r>
              <a:rPr lang="en-US" sz="1400" b="1" i="0" dirty="0" smtClean="0">
                <a:solidFill>
                  <a:srgbClr val="FF3300"/>
                </a:solidFill>
                <a:latin typeface="Liberation Sans" panose="020B0604020202020204" pitchFamily="34" charset="0"/>
              </a:rPr>
              <a:t> </a:t>
            </a:r>
            <a:endParaRPr lang="en-US" sz="1400" b="1" i="0" dirty="0">
              <a:solidFill>
                <a:srgbClr val="FF3300"/>
              </a:solidFill>
              <a:latin typeface="Liberation Sans" panose="020B0604020202020204" pitchFamily="34" charset="0"/>
            </a:endParaRPr>
          </a:p>
          <a:p>
            <a:pPr algn="l"/>
            <a:r>
              <a:rPr lang="en-US" sz="1400" i="0" dirty="0" smtClean="0">
                <a:solidFill>
                  <a:schemeClr val="tx1"/>
                </a:solidFill>
                <a:latin typeface="Liberation Sans" panose="020B0604020202020204" pitchFamily="34" charset="0"/>
              </a:rPr>
              <a:t>Discuss how to </a:t>
            </a:r>
            <a:r>
              <a:rPr lang="en-US" sz="1400" i="0" dirty="0">
                <a:solidFill>
                  <a:schemeClr val="tx1"/>
                </a:solidFill>
                <a:latin typeface="Liberation Sans" panose="020B0604020202020204" pitchFamily="34" charset="0"/>
              </a:rPr>
              <a:t>classify </a:t>
            </a:r>
            <a:r>
              <a:rPr lang="en-US" sz="1400" i="0" dirty="0" smtClean="0">
                <a:solidFill>
                  <a:schemeClr val="tx1"/>
                </a:solidFill>
                <a:latin typeface="Liberation Sans" panose="020B0604020202020204" pitchFamily="34" charset="0"/>
              </a:rPr>
              <a:t>and determine </a:t>
            </a:r>
            <a:r>
              <a:rPr lang="en-US" sz="1400" i="0" dirty="0">
                <a:solidFill>
                  <a:schemeClr val="tx1"/>
                </a:solidFill>
                <a:latin typeface="Liberation Sans" panose="020B0604020202020204" pitchFamily="34" charset="0"/>
              </a:rPr>
              <a:t>inventory.</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533400" y="1295400"/>
            <a:ext cx="8039100" cy="4360746"/>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spcBef>
                <a:spcPct val="40000"/>
              </a:spcBef>
              <a:spcAft>
                <a:spcPct val="20000"/>
              </a:spcAft>
              <a:buSzPct val="80000"/>
            </a:pPr>
            <a:r>
              <a:rPr lang="en-US" altLang="en-US" sz="2300" i="0" dirty="0">
                <a:solidFill>
                  <a:schemeClr val="tx1"/>
                </a:solidFill>
                <a:latin typeface="Liberation Sans" panose="020B0604020202020204" pitchFamily="34" charset="0"/>
              </a:rPr>
              <a:t>Inventory errors</a:t>
            </a:r>
            <a:r>
              <a:rPr lang="en-US" altLang="en-US" sz="2300" b="0" i="0" dirty="0">
                <a:solidFill>
                  <a:schemeClr val="tx1"/>
                </a:solidFill>
                <a:latin typeface="Liberation Sans" panose="020B0604020202020204" pitchFamily="34" charset="0"/>
              </a:rPr>
              <a:t> affect the computation of cost of goods sold and net income </a:t>
            </a:r>
            <a:r>
              <a:rPr lang="en-US" altLang="en-US" sz="2300" i="0" dirty="0">
                <a:solidFill>
                  <a:schemeClr val="tx1"/>
                </a:solidFill>
                <a:latin typeface="Liberation Sans" panose="020B0604020202020204" pitchFamily="34" charset="0"/>
              </a:rPr>
              <a:t>in two periods</a:t>
            </a:r>
            <a:r>
              <a:rPr lang="en-US" altLang="en-US" sz="2300" b="0" i="0" dirty="0">
                <a:solidFill>
                  <a:schemeClr val="tx1"/>
                </a:solidFill>
                <a:latin typeface="Liberation Sans" panose="020B0604020202020204" pitchFamily="34" charset="0"/>
              </a:rPr>
              <a:t>.</a:t>
            </a:r>
          </a:p>
          <a:p>
            <a:pPr lvl="1">
              <a:lnSpc>
                <a:spcPct val="120000"/>
              </a:lnSpc>
              <a:spcBef>
                <a:spcPct val="40000"/>
              </a:spcBef>
              <a:spcAft>
                <a:spcPct val="20000"/>
              </a:spcAft>
              <a:buClr>
                <a:srgbClr val="CC0000"/>
              </a:buClr>
              <a:buSzPct val="80000"/>
              <a:buFont typeface="Wingdings" pitchFamily="2" charset="2"/>
              <a:buChar char="u"/>
            </a:pPr>
            <a:r>
              <a:rPr lang="en-US" altLang="en-US" sz="2200" b="0" i="0" dirty="0">
                <a:solidFill>
                  <a:schemeClr val="tx1"/>
                </a:solidFill>
                <a:latin typeface="Liberation Sans" panose="020B0604020202020204" pitchFamily="34" charset="0"/>
              </a:rPr>
              <a:t>An error in ending inventory of the current period will have a </a:t>
            </a:r>
            <a:r>
              <a:rPr lang="en-US" altLang="en-US" sz="2200" i="0" dirty="0">
                <a:solidFill>
                  <a:schemeClr val="tx1"/>
                </a:solidFill>
                <a:latin typeface="Liberation Sans" panose="020B0604020202020204" pitchFamily="34" charset="0"/>
              </a:rPr>
              <a:t>reverse effect on net income of the next accounting period</a:t>
            </a:r>
            <a:r>
              <a:rPr lang="en-US" altLang="en-US" sz="2200" b="0" i="0" dirty="0">
                <a:solidFill>
                  <a:schemeClr val="tx1"/>
                </a:solidFill>
                <a:latin typeface="Liberation Sans" panose="020B0604020202020204" pitchFamily="34" charset="0"/>
              </a:rPr>
              <a:t>.</a:t>
            </a:r>
          </a:p>
          <a:p>
            <a:pPr lvl="1">
              <a:lnSpc>
                <a:spcPct val="120000"/>
              </a:lnSpc>
              <a:spcBef>
                <a:spcPct val="40000"/>
              </a:spcBef>
              <a:spcAft>
                <a:spcPct val="20000"/>
              </a:spcAft>
              <a:buClr>
                <a:srgbClr val="CC0000"/>
              </a:buClr>
              <a:buSzPct val="80000"/>
              <a:buFont typeface="Wingdings" pitchFamily="2" charset="2"/>
              <a:buChar char="u"/>
            </a:pPr>
            <a:r>
              <a:rPr lang="en-US" altLang="en-US" sz="2200" b="0" i="0" dirty="0">
                <a:solidFill>
                  <a:schemeClr val="tx1"/>
                </a:solidFill>
                <a:latin typeface="Liberation Sans" panose="020B0604020202020204" pitchFamily="34" charset="0"/>
              </a:rPr>
              <a:t>Over the two years, the total net income is correct because the errors </a:t>
            </a:r>
            <a:r>
              <a:rPr lang="en-US" altLang="en-US" sz="2200" i="0" dirty="0">
                <a:solidFill>
                  <a:schemeClr val="tx1"/>
                </a:solidFill>
                <a:latin typeface="Liberation Sans" panose="020B0604020202020204" pitchFamily="34" charset="0"/>
              </a:rPr>
              <a:t>offset each other</a:t>
            </a:r>
            <a:r>
              <a:rPr lang="en-US" altLang="en-US" sz="2200" b="0" i="0" dirty="0">
                <a:solidFill>
                  <a:schemeClr val="tx1"/>
                </a:solidFill>
                <a:latin typeface="Liberation Sans" panose="020B0604020202020204" pitchFamily="34" charset="0"/>
              </a:rPr>
              <a:t>.</a:t>
            </a:r>
          </a:p>
          <a:p>
            <a:pPr lvl="1">
              <a:lnSpc>
                <a:spcPct val="120000"/>
              </a:lnSpc>
              <a:spcBef>
                <a:spcPct val="40000"/>
              </a:spcBef>
              <a:spcAft>
                <a:spcPct val="20000"/>
              </a:spcAft>
              <a:buClr>
                <a:srgbClr val="CC0000"/>
              </a:buClr>
              <a:buSzPct val="80000"/>
              <a:buFont typeface="Wingdings" pitchFamily="2" charset="2"/>
              <a:buChar char="u"/>
            </a:pPr>
            <a:r>
              <a:rPr lang="en-US" altLang="en-US" sz="2200" b="0" i="0" dirty="0">
                <a:solidFill>
                  <a:schemeClr val="tx1"/>
                </a:solidFill>
                <a:latin typeface="Liberation Sans" panose="020B0604020202020204" pitchFamily="34" charset="0"/>
              </a:rPr>
              <a:t>Ending inventory depends entirely on the accuracy of taking and costing the inventory.</a:t>
            </a:r>
          </a:p>
        </p:txBody>
      </p:sp>
      <p:sp>
        <p:nvSpPr>
          <p:cNvPr id="52227"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5223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5</a:t>
            </a:r>
            <a:endParaRPr lang="en-US" altLang="en-US" sz="1600" dirty="0">
              <a:solidFill>
                <a:schemeClr val="bg2"/>
              </a:solidFill>
              <a:latin typeface="Liberation Sans" panose="020B0604020202020204" pitchFamily="34" charset="0"/>
            </a:endParaRPr>
          </a:p>
        </p:txBody>
      </p:sp>
      <p:sp>
        <p:nvSpPr>
          <p:cNvPr id="7"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pPr>
              <a:buSzPct val="80000"/>
            </a:pPr>
            <a:r>
              <a:rPr lang="en-US" sz="3200" i="0" dirty="0">
                <a:solidFill>
                  <a:srgbClr val="CC0000"/>
                </a:solidFill>
                <a:latin typeface="Liberation Sans" panose="020B0604020202020204" pitchFamily="34" charset="0"/>
              </a:rPr>
              <a:t>Income Statement Effects</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5747" name="Object 6"/>
          <p:cNvGraphicFramePr>
            <a:graphicFrameLocks noChangeAspect="1"/>
          </p:cNvGraphicFramePr>
          <p:nvPr>
            <p:extLst>
              <p:ext uri="{D42A27DB-BD31-4B8C-83A1-F6EECF244321}">
                <p14:modId xmlns:p14="http://schemas.microsoft.com/office/powerpoint/2010/main" val="2885621237"/>
              </p:ext>
            </p:extLst>
          </p:nvPr>
        </p:nvGraphicFramePr>
        <p:xfrm>
          <a:off x="609600" y="1295400"/>
          <a:ext cx="7974013" cy="3854450"/>
        </p:xfrm>
        <a:graphic>
          <a:graphicData uri="http://schemas.openxmlformats.org/presentationml/2006/ole">
            <mc:AlternateContent xmlns:mc="http://schemas.openxmlformats.org/markup-compatibility/2006">
              <mc:Choice xmlns:v="urn:schemas-microsoft-com:vml" Requires="v">
                <p:oleObj spid="_x0000_s64569" name="Worksheet" r:id="rId4" imgW="4619498" imgH="2390802" progId="Excel.Sheet.8">
                  <p:embed/>
                </p:oleObj>
              </mc:Choice>
              <mc:Fallback>
                <p:oleObj name="Worksheet" r:id="rId4" imgW="4619498" imgH="2390802" progId="Excel.Sheet.8">
                  <p:embed/>
                  <p:pic>
                    <p:nvPicPr>
                      <p:cNvPr id="0" name=""/>
                      <p:cNvPicPr>
                        <a:picLocks noChangeAspect="1" noChangeArrowheads="1"/>
                      </p:cNvPicPr>
                      <p:nvPr/>
                    </p:nvPicPr>
                    <p:blipFill>
                      <a:blip r:embed="rId5"/>
                      <a:srcRect/>
                      <a:stretch>
                        <a:fillRect/>
                      </a:stretch>
                    </p:blipFill>
                    <p:spPr bwMode="auto">
                      <a:xfrm>
                        <a:off x="609600" y="1295400"/>
                        <a:ext cx="7974013" cy="385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5748" name="Text Box 7"/>
          <p:cNvSpPr txBox="1">
            <a:spLocks noChangeArrowheads="1"/>
          </p:cNvSpPr>
          <p:nvPr/>
        </p:nvSpPr>
        <p:spPr bwMode="auto">
          <a:xfrm>
            <a:off x="3657600" y="5422900"/>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600" i="0" dirty="0">
                <a:solidFill>
                  <a:srgbClr val="CC0000"/>
                </a:solidFill>
                <a:effectLst/>
                <a:latin typeface="Liberation Sans" panose="020B0604020202020204" pitchFamily="34" charset="0"/>
              </a:rPr>
              <a:t>(</a:t>
            </a:r>
            <a:r>
              <a:rPr lang="en-US" altLang="en-US" sz="1600" i="0" dirty="0">
                <a:solidFill>
                  <a:srgbClr val="CC0000"/>
                </a:solidFill>
                <a:effectLst/>
                <a:latin typeface="Liberation Sans" panose="020B0604020202020204" pitchFamily="34" charset="0"/>
                <a:cs typeface="Arial" charset="0"/>
              </a:rPr>
              <a:t>€</a:t>
            </a:r>
            <a:r>
              <a:rPr lang="en-US" altLang="en-US" sz="1600" i="0" dirty="0">
                <a:solidFill>
                  <a:srgbClr val="CC0000"/>
                </a:solidFill>
                <a:effectLst/>
                <a:latin typeface="Liberation Sans" panose="020B0604020202020204" pitchFamily="34" charset="0"/>
              </a:rPr>
              <a:t>3,000)</a:t>
            </a:r>
          </a:p>
          <a:p>
            <a:r>
              <a:rPr lang="en-US" altLang="en-US" sz="1600" i="0" dirty="0">
                <a:effectLst/>
                <a:latin typeface="Liberation Sans" panose="020B0604020202020204" pitchFamily="34" charset="0"/>
              </a:rPr>
              <a:t>Net </a:t>
            </a:r>
            <a:r>
              <a:rPr lang="en-US" altLang="en-US" sz="1600" i="0" dirty="0" smtClean="0">
                <a:effectLst/>
                <a:latin typeface="Liberation Sans" panose="020B0604020202020204" pitchFamily="34" charset="0"/>
              </a:rPr>
              <a:t>income </a:t>
            </a:r>
            <a:r>
              <a:rPr lang="en-US" altLang="en-US" sz="1600" i="0" dirty="0">
                <a:effectLst/>
                <a:latin typeface="Liberation Sans" panose="020B0604020202020204" pitchFamily="34" charset="0"/>
              </a:rPr>
              <a:t>understated</a:t>
            </a:r>
          </a:p>
        </p:txBody>
      </p:sp>
      <p:sp>
        <p:nvSpPr>
          <p:cNvPr id="415749" name="Text Box 9"/>
          <p:cNvSpPr txBox="1">
            <a:spLocks noChangeArrowheads="1"/>
          </p:cNvSpPr>
          <p:nvPr/>
        </p:nvSpPr>
        <p:spPr bwMode="auto">
          <a:xfrm>
            <a:off x="6324600" y="5410200"/>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600" i="0" dirty="0">
                <a:effectLst/>
                <a:latin typeface="Liberation Sans" panose="020B0604020202020204" pitchFamily="34" charset="0"/>
                <a:cs typeface="Arial" charset="0"/>
              </a:rPr>
              <a:t>€</a:t>
            </a:r>
            <a:r>
              <a:rPr lang="en-US" altLang="en-US" sz="1600" i="0" dirty="0">
                <a:effectLst/>
                <a:latin typeface="Liberation Sans" panose="020B0604020202020204" pitchFamily="34" charset="0"/>
              </a:rPr>
              <a:t>3,000</a:t>
            </a:r>
          </a:p>
          <a:p>
            <a:r>
              <a:rPr lang="en-US" altLang="en-US" sz="1600" i="0" dirty="0">
                <a:effectLst/>
                <a:latin typeface="Liberation Sans" panose="020B0604020202020204" pitchFamily="34" charset="0"/>
              </a:rPr>
              <a:t>Net </a:t>
            </a:r>
            <a:r>
              <a:rPr lang="en-US" altLang="en-US" sz="1600" i="0" dirty="0" smtClean="0">
                <a:effectLst/>
                <a:latin typeface="Liberation Sans" panose="020B0604020202020204" pitchFamily="34" charset="0"/>
              </a:rPr>
              <a:t>income </a:t>
            </a:r>
            <a:r>
              <a:rPr lang="en-US" altLang="en-US" sz="1600" i="0" dirty="0">
                <a:effectLst/>
                <a:latin typeface="Liberation Sans" panose="020B0604020202020204" pitchFamily="34" charset="0"/>
              </a:rPr>
              <a:t>overstated</a:t>
            </a:r>
          </a:p>
        </p:txBody>
      </p:sp>
      <p:sp>
        <p:nvSpPr>
          <p:cNvPr id="415750" name="AutoShape 10"/>
          <p:cNvSpPr>
            <a:spLocks/>
          </p:cNvSpPr>
          <p:nvPr/>
        </p:nvSpPr>
        <p:spPr bwMode="auto">
          <a:xfrm rot="5400000">
            <a:off x="4495800" y="3962400"/>
            <a:ext cx="228600" cy="2514600"/>
          </a:xfrm>
          <a:prstGeom prst="rightBrace">
            <a:avLst>
              <a:gd name="adj1" fmla="val 91667"/>
              <a:gd name="adj2" fmla="val 50000"/>
            </a:avLst>
          </a:prstGeom>
          <a:noFill/>
          <a:ln w="38100" cap="sq">
            <a:solidFill>
              <a:srgbClr val="CC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2000" b="0" i="0" dirty="0">
              <a:effectLst/>
              <a:latin typeface="Liberation Sans" panose="020B0604020202020204" pitchFamily="34" charset="0"/>
            </a:endParaRPr>
          </a:p>
        </p:txBody>
      </p:sp>
      <p:sp>
        <p:nvSpPr>
          <p:cNvPr id="415751" name="AutoShape 11"/>
          <p:cNvSpPr>
            <a:spLocks/>
          </p:cNvSpPr>
          <p:nvPr/>
        </p:nvSpPr>
        <p:spPr bwMode="auto">
          <a:xfrm rot="5400000">
            <a:off x="7162800" y="3962400"/>
            <a:ext cx="228600" cy="2514600"/>
          </a:xfrm>
          <a:prstGeom prst="rightBrace">
            <a:avLst>
              <a:gd name="adj1" fmla="val 91667"/>
              <a:gd name="adj2" fmla="val 50000"/>
            </a:avLst>
          </a:prstGeom>
          <a:noFill/>
          <a:ln w="38100" cap="sq">
            <a:solidFill>
              <a:srgbClr val="CC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2000" b="0" i="0" dirty="0">
              <a:effectLst/>
              <a:latin typeface="Liberation Sans" panose="020B0604020202020204" pitchFamily="34" charset="0"/>
            </a:endParaRPr>
          </a:p>
        </p:txBody>
      </p:sp>
      <p:sp>
        <p:nvSpPr>
          <p:cNvPr id="415752" name="Rectangle 12"/>
          <p:cNvSpPr>
            <a:spLocks noChangeArrowheads="1"/>
          </p:cNvSpPr>
          <p:nvPr/>
        </p:nvSpPr>
        <p:spPr bwMode="auto">
          <a:xfrm>
            <a:off x="228600" y="5394325"/>
            <a:ext cx="2971800" cy="698500"/>
          </a:xfrm>
          <a:prstGeom prst="rect">
            <a:avLst/>
          </a:prstGeom>
          <a:solidFill>
            <a:srgbClr val="FFFFCC"/>
          </a:solidFill>
          <a:ln w="28575" cap="sq">
            <a:solidFill>
              <a:schemeClr val="tx1"/>
            </a:solidFill>
            <a:miter lim="800000"/>
            <a:headEnd type="none" w="sm" len="sm"/>
            <a:tailEnd type="none" w="sm" len="sm"/>
          </a:ln>
        </p:spPr>
        <p:txBody>
          <a:bodyPr>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900" b="0" i="0" dirty="0">
                <a:effectLst/>
                <a:latin typeface="Liberation Sans" panose="020B0604020202020204" pitchFamily="34" charset="0"/>
              </a:rPr>
              <a:t>Combined income for </a:t>
            </a:r>
            <a:endParaRPr lang="en-US" altLang="en-US" sz="1900" b="0" i="0" dirty="0" smtClean="0">
              <a:effectLst/>
              <a:latin typeface="Liberation Sans" panose="020B0604020202020204" pitchFamily="34" charset="0"/>
            </a:endParaRPr>
          </a:p>
          <a:p>
            <a:r>
              <a:rPr lang="en-US" altLang="en-US" sz="1900" b="0" i="0" dirty="0" smtClean="0">
                <a:effectLst/>
                <a:latin typeface="Liberation Sans" panose="020B0604020202020204" pitchFamily="34" charset="0"/>
              </a:rPr>
              <a:t>2-year </a:t>
            </a:r>
            <a:r>
              <a:rPr lang="en-US" altLang="en-US" sz="1900" b="0" i="0" dirty="0">
                <a:effectLst/>
                <a:latin typeface="Liberation Sans" panose="020B0604020202020204" pitchFamily="34" charset="0"/>
              </a:rPr>
              <a:t>period is correct.</a:t>
            </a:r>
          </a:p>
        </p:txBody>
      </p:sp>
      <p:sp>
        <p:nvSpPr>
          <p:cNvPr id="415759" name="Rectangle 15"/>
          <p:cNvSpPr>
            <a:spLocks noChangeArrowheads="1"/>
          </p:cNvSpPr>
          <p:nvPr/>
        </p:nvSpPr>
        <p:spPr bwMode="auto">
          <a:xfrm>
            <a:off x="3200400" y="2924175"/>
            <a:ext cx="5410200" cy="7620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p>
            <a:endParaRPr lang="en-US" dirty="0">
              <a:latin typeface="Liberation Sans" panose="020B0604020202020204" pitchFamily="34" charset="0"/>
            </a:endParaRPr>
          </a:p>
        </p:txBody>
      </p:sp>
      <p:sp>
        <p:nvSpPr>
          <p:cNvPr id="13"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4"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pPr>
              <a:buSzPct val="80000"/>
            </a:pPr>
            <a:r>
              <a:rPr lang="en-US" sz="3200" i="0" dirty="0">
                <a:solidFill>
                  <a:srgbClr val="CC0000"/>
                </a:solidFill>
                <a:latin typeface="Liberation Sans" panose="020B0604020202020204" pitchFamily="34" charset="0"/>
              </a:rPr>
              <a:t>Income Statement Effects</a:t>
            </a:r>
          </a:p>
        </p:txBody>
      </p:sp>
      <p:sp>
        <p:nvSpPr>
          <p:cNvPr id="415753" name="Text Box 13"/>
          <p:cNvSpPr txBox="1">
            <a:spLocks noChangeArrowheads="1"/>
          </p:cNvSpPr>
          <p:nvPr/>
        </p:nvSpPr>
        <p:spPr bwMode="auto">
          <a:xfrm>
            <a:off x="6520217" y="457200"/>
            <a:ext cx="2166584" cy="643766"/>
          </a:xfrm>
          <a:prstGeom prst="rect">
            <a:avLst/>
          </a:prstGeom>
          <a:solidFill>
            <a:schemeClr val="accent3"/>
          </a:solidFill>
          <a:ln>
            <a:noFill/>
          </a:ln>
        </p:spPr>
        <p:txBody>
          <a:bodyPr wrap="square" lIns="90488" tIns="44450" rIns="0" bIns="44450">
            <a:spAutoFit/>
          </a:bodyPr>
          <a:lstStyle>
            <a:defPPr>
              <a:defRPr lang="en-US"/>
            </a:defPPr>
            <a:lvl1pPr>
              <a:defRPr sz="1200" i="0">
                <a:solidFill>
                  <a:schemeClr val="tx1"/>
                </a:solidFill>
                <a:latin typeface="Liberation Sans" panose="020B0604020202020204" pitchFamily="34" charset="0"/>
              </a:defRPr>
            </a:lvl1pPr>
          </a:lstStyle>
          <a:p>
            <a:r>
              <a:rPr lang="en-US" dirty="0"/>
              <a:t>Illustration 6-14</a:t>
            </a:r>
          </a:p>
          <a:p>
            <a:r>
              <a:rPr lang="en-US" b="0" dirty="0"/>
              <a:t>Effects of inventory errors </a:t>
            </a:r>
            <a:r>
              <a:rPr lang="en-US" b="0" dirty="0" smtClean="0"/>
              <a:t>on two </a:t>
            </a:r>
            <a:r>
              <a:rPr lang="en-US" b="0" dirty="0"/>
              <a:t>years’ income </a:t>
            </a:r>
            <a:r>
              <a:rPr lang="en-US" b="0" dirty="0" smtClean="0"/>
              <a:t>statements</a:t>
            </a:r>
            <a:endParaRPr lang="en-US" altLang="en-US" b="0" dirty="0"/>
          </a:p>
        </p:txBody>
      </p:sp>
      <p:sp>
        <p:nvSpPr>
          <p:cNvPr id="1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5</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4227166889"/>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57200" y="1905000"/>
            <a:ext cx="8001000" cy="3657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spcBef>
                <a:spcPct val="50000"/>
              </a:spcBef>
              <a:buClr>
                <a:schemeClr val="tx1"/>
              </a:buClr>
              <a:buFont typeface="Wingdings" pitchFamily="2" charset="2"/>
              <a:buNone/>
            </a:pPr>
            <a:r>
              <a:rPr lang="en-US" sz="2300" b="0" i="0" dirty="0" smtClean="0">
                <a:solidFill>
                  <a:schemeClr val="tx1"/>
                </a:solidFill>
                <a:latin typeface="Liberation Sans" panose="020B0604020202020204" pitchFamily="34" charset="0"/>
                <a:cs typeface="Times New Roman" pitchFamily="18" charset="0"/>
              </a:rPr>
              <a:t>Atlantis </a:t>
            </a:r>
            <a:r>
              <a:rPr lang="en-US" sz="2300" b="0" i="0" dirty="0">
                <a:solidFill>
                  <a:schemeClr val="tx1"/>
                </a:solidFill>
                <a:latin typeface="Liberation Sans" panose="020B0604020202020204" pitchFamily="34" charset="0"/>
                <a:cs typeface="Times New Roman" pitchFamily="18" charset="0"/>
              </a:rPr>
              <a:t>Company’s ending inventory is </a:t>
            </a:r>
            <a:r>
              <a:rPr lang="en-US" sz="2300" b="0" i="0" dirty="0" smtClean="0">
                <a:solidFill>
                  <a:schemeClr val="tx1"/>
                </a:solidFill>
                <a:latin typeface="Liberation Sans" panose="020B0604020202020204" pitchFamily="34" charset="0"/>
                <a:cs typeface="Times New Roman" pitchFamily="18" charset="0"/>
              </a:rPr>
              <a:t>understated NT$122,000</a:t>
            </a:r>
            <a:r>
              <a:rPr lang="en-US" sz="2300" b="0" i="0" dirty="0">
                <a:solidFill>
                  <a:schemeClr val="tx1"/>
                </a:solidFill>
                <a:latin typeface="Liberation Sans" panose="020B0604020202020204" pitchFamily="34" charset="0"/>
                <a:cs typeface="Times New Roman" pitchFamily="18" charset="0"/>
              </a:rPr>
              <a:t>. The effects of this error on the </a:t>
            </a:r>
            <a:r>
              <a:rPr lang="en-US" sz="2300" b="0" i="0" dirty="0" smtClean="0">
                <a:solidFill>
                  <a:schemeClr val="tx1"/>
                </a:solidFill>
                <a:latin typeface="Liberation Sans" panose="020B0604020202020204" pitchFamily="34" charset="0"/>
                <a:cs typeface="Times New Roman" pitchFamily="18" charset="0"/>
              </a:rPr>
              <a:t>current year’s </a:t>
            </a:r>
            <a:r>
              <a:rPr lang="en-US" sz="2300" b="0" i="0" dirty="0">
                <a:solidFill>
                  <a:schemeClr val="tx1"/>
                </a:solidFill>
                <a:latin typeface="Liberation Sans" panose="020B0604020202020204" pitchFamily="34" charset="0"/>
                <a:cs typeface="Times New Roman" pitchFamily="18" charset="0"/>
              </a:rPr>
              <a:t>cost of goods sold and net income, respectively</a:t>
            </a:r>
            <a:r>
              <a:rPr lang="en-US" sz="2300" b="0" i="0" dirty="0" smtClean="0">
                <a:solidFill>
                  <a:schemeClr val="tx1"/>
                </a:solidFill>
                <a:latin typeface="Liberation Sans" panose="020B0604020202020204" pitchFamily="34" charset="0"/>
                <a:cs typeface="Times New Roman" pitchFamily="18" charset="0"/>
              </a:rPr>
              <a:t>, are:</a:t>
            </a:r>
          </a:p>
          <a:p>
            <a:pPr lvl="1">
              <a:lnSpc>
                <a:spcPct val="120000"/>
              </a:lnSpc>
              <a:spcBef>
                <a:spcPct val="50000"/>
              </a:spcBef>
              <a:buClr>
                <a:schemeClr val="tx1"/>
              </a:buClr>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understated</a:t>
            </a:r>
            <a:r>
              <a:rPr lang="en-US" sz="2300" b="0" i="0" dirty="0">
                <a:solidFill>
                  <a:schemeClr val="tx1"/>
                </a:solidFill>
                <a:latin typeface="Liberation Sans" panose="020B0604020202020204" pitchFamily="34" charset="0"/>
                <a:cs typeface="Times New Roman" pitchFamily="18" charset="0"/>
              </a:rPr>
              <a:t>, overstated</a:t>
            </a:r>
            <a:r>
              <a:rPr lang="en-US" sz="2300" b="0" i="0" dirty="0" smtClean="0">
                <a:solidFill>
                  <a:schemeClr val="tx1"/>
                </a:solidFill>
                <a:latin typeface="Liberation Sans" panose="020B0604020202020204" pitchFamily="34" charset="0"/>
                <a:cs typeface="Times New Roman" pitchFamily="18" charset="0"/>
              </a:rPr>
              <a:t>.</a:t>
            </a:r>
          </a:p>
          <a:p>
            <a:pPr lvl="1">
              <a:lnSpc>
                <a:spcPct val="120000"/>
              </a:lnSpc>
              <a:spcBef>
                <a:spcPct val="50000"/>
              </a:spcBef>
              <a:buClr>
                <a:schemeClr val="tx1"/>
              </a:buClr>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overstated</a:t>
            </a:r>
            <a:r>
              <a:rPr lang="en-US" sz="2300" b="0" i="0" dirty="0">
                <a:solidFill>
                  <a:schemeClr val="tx1"/>
                </a:solidFill>
                <a:latin typeface="Liberation Sans" panose="020B0604020202020204" pitchFamily="34" charset="0"/>
                <a:cs typeface="Times New Roman" pitchFamily="18" charset="0"/>
              </a:rPr>
              <a:t>, understated</a:t>
            </a:r>
            <a:r>
              <a:rPr lang="en-US" sz="2300" b="0" i="0" dirty="0" smtClean="0">
                <a:solidFill>
                  <a:schemeClr val="tx1"/>
                </a:solidFill>
                <a:latin typeface="Liberation Sans" panose="020B0604020202020204" pitchFamily="34" charset="0"/>
                <a:cs typeface="Times New Roman" pitchFamily="18" charset="0"/>
              </a:rPr>
              <a:t>.</a:t>
            </a:r>
          </a:p>
          <a:p>
            <a:pPr lvl="1">
              <a:lnSpc>
                <a:spcPct val="120000"/>
              </a:lnSpc>
              <a:spcBef>
                <a:spcPct val="50000"/>
              </a:spcBef>
              <a:buClr>
                <a:schemeClr val="tx1"/>
              </a:buClr>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overstated</a:t>
            </a:r>
            <a:r>
              <a:rPr lang="en-US" sz="2300" b="0" i="0" dirty="0">
                <a:solidFill>
                  <a:schemeClr val="tx1"/>
                </a:solidFill>
                <a:latin typeface="Liberation Sans" panose="020B0604020202020204" pitchFamily="34" charset="0"/>
                <a:cs typeface="Times New Roman" pitchFamily="18" charset="0"/>
              </a:rPr>
              <a:t>, overstated</a:t>
            </a:r>
            <a:r>
              <a:rPr lang="en-US" sz="2300" b="0" i="0" dirty="0" smtClean="0">
                <a:solidFill>
                  <a:schemeClr val="tx1"/>
                </a:solidFill>
                <a:latin typeface="Liberation Sans" panose="020B0604020202020204" pitchFamily="34" charset="0"/>
                <a:cs typeface="Times New Roman" pitchFamily="18" charset="0"/>
              </a:rPr>
              <a:t>.</a:t>
            </a:r>
          </a:p>
          <a:p>
            <a:pPr lvl="1">
              <a:lnSpc>
                <a:spcPct val="120000"/>
              </a:lnSpc>
              <a:spcBef>
                <a:spcPct val="50000"/>
              </a:spcBef>
              <a:buClr>
                <a:schemeClr val="tx1"/>
              </a:buClr>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understated</a:t>
            </a:r>
            <a:r>
              <a:rPr lang="en-US" sz="2300" b="0" i="0" dirty="0">
                <a:solidFill>
                  <a:schemeClr val="tx1"/>
                </a:solidFill>
                <a:latin typeface="Liberation Sans" panose="020B0604020202020204" pitchFamily="34" charset="0"/>
                <a:cs typeface="Times New Roman" pitchFamily="18" charset="0"/>
              </a:rPr>
              <a:t>, understated.</a:t>
            </a:r>
            <a:endParaRPr lang="en-US" altLang="en-US" sz="2300" b="0" i="0" dirty="0">
              <a:solidFill>
                <a:schemeClr val="tx1"/>
              </a:solidFill>
              <a:latin typeface="Liberation Sans" panose="020B0604020202020204" pitchFamily="34" charset="0"/>
              <a:cs typeface="Times New Roman" pitchFamily="18" charset="0"/>
            </a:endParaRPr>
          </a:p>
        </p:txBody>
      </p:sp>
      <p:sp>
        <p:nvSpPr>
          <p:cNvPr id="46083" name="Rectangle 4"/>
          <p:cNvSpPr>
            <a:spLocks noChangeArrowheads="1"/>
          </p:cNvSpPr>
          <p:nvPr/>
        </p:nvSpPr>
        <p:spPr bwMode="auto">
          <a:xfrm>
            <a:off x="533400" y="1295400"/>
            <a:ext cx="5334000" cy="553998"/>
          </a:xfrm>
          <a:prstGeom prst="rect">
            <a:avLst/>
          </a:prstGeom>
          <a:noFill/>
          <a:ln>
            <a:noFill/>
          </a:ln>
          <a:effectLst/>
        </p:spPr>
        <p:txBody>
          <a:bodyPr>
            <a:spAutoFit/>
          </a:bodyPr>
          <a:lstStyle/>
          <a:p>
            <a:pPr>
              <a:buSzPct val="80000"/>
              <a:defRPr/>
            </a:pPr>
            <a:r>
              <a:rPr lang="en-US" sz="3000" i="0" dirty="0" smtClean="0">
                <a:solidFill>
                  <a:srgbClr val="CC0000"/>
                </a:solidFill>
                <a:latin typeface="Liberation Sans" panose="020B0604020202020204" pitchFamily="34" charset="0"/>
              </a:rPr>
              <a:t>Question</a:t>
            </a:r>
            <a:endParaRPr lang="en-US" sz="3000" i="0" dirty="0">
              <a:solidFill>
                <a:srgbClr val="CC0000"/>
              </a:solidFill>
              <a:latin typeface="Liberation Sans" panose="020B0604020202020204" pitchFamily="34" charset="0"/>
            </a:endParaRPr>
          </a:p>
        </p:txBody>
      </p:sp>
      <p:sp>
        <p:nvSpPr>
          <p:cNvPr id="54276"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defRPr/>
            </a:pPr>
            <a:r>
              <a:rPr lang="en-US" sz="3200" i="0" dirty="0">
                <a:solidFill>
                  <a:srgbClr val="CC0000"/>
                </a:solidFill>
                <a:latin typeface="Liberation Sans" panose="020B0604020202020204" pitchFamily="34" charset="0"/>
              </a:rPr>
              <a:t>Income Statement Effects</a:t>
            </a:r>
          </a:p>
        </p:txBody>
      </p:sp>
      <p:sp>
        <p:nvSpPr>
          <p:cNvPr id="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5</a:t>
            </a:r>
            <a:endParaRPr lang="en-US" altLang="en-US" sz="1600" dirty="0">
              <a:solidFill>
                <a:schemeClr val="bg2"/>
              </a:solidFill>
              <a:latin typeface="Liberation Sans" panose="020B0604020202020204" pitchFamily="34" charset="0"/>
            </a:endParaRPr>
          </a:p>
        </p:txBody>
      </p:sp>
      <p:sp>
        <p:nvSpPr>
          <p:cNvPr id="11" name="Notched Right Arrow 10"/>
          <p:cNvSpPr/>
          <p:nvPr/>
        </p:nvSpPr>
        <p:spPr bwMode="auto">
          <a:xfrm>
            <a:off x="207818" y="3976048"/>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533400" y="1295400"/>
            <a:ext cx="7924800" cy="1903413"/>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spcBef>
                <a:spcPct val="35000"/>
              </a:spcBef>
              <a:spcAft>
                <a:spcPct val="20000"/>
              </a:spcAft>
              <a:buSzPct val="80000"/>
            </a:pPr>
            <a:r>
              <a:rPr lang="en-US" altLang="en-US" sz="2200" b="0" i="0" dirty="0">
                <a:solidFill>
                  <a:schemeClr val="tx1"/>
                </a:solidFill>
                <a:latin typeface="Liberation Sans" panose="020B0604020202020204" pitchFamily="34" charset="0"/>
              </a:rPr>
              <a:t>Effect of inventory errors on the </a:t>
            </a:r>
            <a:r>
              <a:rPr lang="en-US" altLang="en-US" sz="2200" b="0" i="0" dirty="0" smtClean="0">
                <a:solidFill>
                  <a:schemeClr val="tx1"/>
                </a:solidFill>
                <a:latin typeface="Liberation Sans" panose="020B0604020202020204" pitchFamily="34" charset="0"/>
              </a:rPr>
              <a:t>statement of financial position </a:t>
            </a:r>
            <a:r>
              <a:rPr lang="en-US" altLang="en-US" sz="2200" b="0" i="0" dirty="0">
                <a:solidFill>
                  <a:schemeClr val="tx1"/>
                </a:solidFill>
                <a:latin typeface="Liberation Sans" panose="020B0604020202020204" pitchFamily="34" charset="0"/>
              </a:rPr>
              <a:t>is determined by using the basic accounting equation: Assets = Liabilities + </a:t>
            </a:r>
            <a:r>
              <a:rPr lang="en-US" altLang="en-US" sz="2200" b="0" i="0" dirty="0" smtClean="0">
                <a:solidFill>
                  <a:schemeClr val="tx1"/>
                </a:solidFill>
                <a:latin typeface="Liberation Sans" panose="020B0604020202020204" pitchFamily="34" charset="0"/>
              </a:rPr>
              <a:t>Equity</a:t>
            </a:r>
            <a:r>
              <a:rPr lang="en-US" altLang="en-US" sz="2200" b="0" i="0" dirty="0">
                <a:solidFill>
                  <a:schemeClr val="tx1"/>
                </a:solidFill>
                <a:latin typeface="Liberation Sans" panose="020B0604020202020204" pitchFamily="34" charset="0"/>
              </a:rPr>
              <a:t>.</a:t>
            </a:r>
          </a:p>
          <a:p>
            <a:pPr>
              <a:lnSpc>
                <a:spcPct val="120000"/>
              </a:lnSpc>
              <a:spcBef>
                <a:spcPct val="35000"/>
              </a:spcBef>
              <a:spcAft>
                <a:spcPct val="20000"/>
              </a:spcAft>
              <a:buSzPct val="80000"/>
            </a:pPr>
            <a:r>
              <a:rPr lang="en-US" altLang="en-US" sz="2200" b="0" i="0" dirty="0">
                <a:solidFill>
                  <a:schemeClr val="tx1"/>
                </a:solidFill>
                <a:latin typeface="Liberation Sans" panose="020B0604020202020204" pitchFamily="34" charset="0"/>
              </a:rPr>
              <a:t>Errors in the ending inventory have the following effects.</a:t>
            </a:r>
          </a:p>
        </p:txBody>
      </p:sp>
      <p:sp>
        <p:nvSpPr>
          <p:cNvPr id="55300"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5530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5</a:t>
            </a:r>
            <a:endParaRPr lang="en-US" altLang="en-US" sz="1600" dirty="0">
              <a:solidFill>
                <a:schemeClr val="bg2"/>
              </a:solidFill>
              <a:latin typeface="Liberation Sans" panose="020B0604020202020204" pitchFamily="34" charset="0"/>
            </a:endParaRPr>
          </a:p>
        </p:txBody>
      </p:sp>
      <p:sp>
        <p:nvSpPr>
          <p:cNvPr id="9" name="Rectangle 8"/>
          <p:cNvSpPr>
            <a:spLocks noChangeArrowheads="1"/>
          </p:cNvSpPr>
          <p:nvPr/>
        </p:nvSpPr>
        <p:spPr bwMode="auto">
          <a:xfrm>
            <a:off x="533400" y="304800"/>
            <a:ext cx="83058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defRPr/>
            </a:pPr>
            <a:r>
              <a:rPr lang="en-US" sz="3200" i="0" dirty="0" smtClean="0">
                <a:solidFill>
                  <a:srgbClr val="CC0000"/>
                </a:solidFill>
                <a:latin typeface="Liberation Sans" panose="020B0604020202020204" pitchFamily="34" charset="0"/>
              </a:rPr>
              <a:t>Statement of Financial Position Effects</a:t>
            </a:r>
            <a:endParaRPr lang="en-US" sz="3200" i="0" dirty="0">
              <a:solidFill>
                <a:srgbClr val="CC0000"/>
              </a:solidFill>
              <a:latin typeface="Liberation Sans" panose="020B0604020202020204" pitchFamily="34" charset="0"/>
            </a:endParaRPr>
          </a:p>
        </p:txBody>
      </p:sp>
      <p:sp>
        <p:nvSpPr>
          <p:cNvPr id="2" name="Rectangle 1"/>
          <p:cNvSpPr/>
          <p:nvPr/>
        </p:nvSpPr>
        <p:spPr>
          <a:xfrm>
            <a:off x="242248" y="4937877"/>
            <a:ext cx="4863152" cy="461665"/>
          </a:xfrm>
          <a:prstGeom prst="rect">
            <a:avLst/>
          </a:prstGeom>
          <a:solidFill>
            <a:schemeClr val="accent3"/>
          </a:solidFill>
        </p:spPr>
        <p:txBody>
          <a:bodyPr wrap="square">
            <a:spAutoFit/>
          </a:bodyPr>
          <a:lstStyle/>
          <a:p>
            <a:r>
              <a:rPr lang="en-US" sz="1200" i="0" dirty="0">
                <a:solidFill>
                  <a:schemeClr val="tx1"/>
                </a:solidFill>
                <a:latin typeface="Liberation Sans" panose="020B0604020202020204" pitchFamily="34" charset="0"/>
              </a:rPr>
              <a:t>Illustration </a:t>
            </a:r>
            <a:r>
              <a:rPr lang="en-US" sz="1200" i="0" dirty="0" smtClean="0">
                <a:solidFill>
                  <a:schemeClr val="tx1"/>
                </a:solidFill>
                <a:latin typeface="Liberation Sans" panose="020B0604020202020204" pitchFamily="34" charset="0"/>
              </a:rPr>
              <a:t>6-15</a:t>
            </a:r>
            <a:endParaRPr lang="en-US" sz="1200" i="0" dirty="0">
              <a:solidFill>
                <a:schemeClr val="tx1"/>
              </a:solidFill>
              <a:latin typeface="Liberation Sans" panose="020B0604020202020204" pitchFamily="34" charset="0"/>
            </a:endParaRPr>
          </a:p>
          <a:p>
            <a:r>
              <a:rPr lang="en-US" sz="1200" b="0" i="0" dirty="0">
                <a:solidFill>
                  <a:schemeClr val="tx1"/>
                </a:solidFill>
                <a:latin typeface="Liberation Sans" panose="020B0604020202020204" pitchFamily="34" charset="0"/>
              </a:rPr>
              <a:t>Effects of ending </a:t>
            </a:r>
            <a:r>
              <a:rPr lang="en-US" sz="1200" b="0" i="0" dirty="0" smtClean="0">
                <a:solidFill>
                  <a:schemeClr val="tx1"/>
                </a:solidFill>
                <a:latin typeface="Liberation Sans" panose="020B0604020202020204" pitchFamily="34" charset="0"/>
              </a:rPr>
              <a:t>inventory errors </a:t>
            </a:r>
            <a:r>
              <a:rPr lang="en-US" sz="1200" b="0" i="0" dirty="0">
                <a:solidFill>
                  <a:schemeClr val="tx1"/>
                </a:solidFill>
                <a:latin typeface="Liberation Sans" panose="020B0604020202020204" pitchFamily="34" charset="0"/>
              </a:rPr>
              <a:t>on </a:t>
            </a:r>
            <a:r>
              <a:rPr lang="en-US" sz="1200" b="0" i="0" dirty="0" smtClean="0">
                <a:solidFill>
                  <a:schemeClr val="tx1"/>
                </a:solidFill>
                <a:latin typeface="Liberation Sans" panose="020B0604020202020204" pitchFamily="34" charset="0"/>
              </a:rPr>
              <a:t>statement of financial position</a:t>
            </a:r>
            <a:endParaRPr lang="en-US" sz="1200" b="0" i="0" dirty="0">
              <a:solidFill>
                <a:schemeClr val="tx1"/>
              </a:solidFill>
              <a:latin typeface="Liberation Sans" panose="020B0604020202020204" pitchFamily="34" charset="0"/>
            </a:endParaRPr>
          </a:p>
        </p:txBody>
      </p:sp>
      <p:pic>
        <p:nvPicPr>
          <p:cNvPr id="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74341"/>
            <a:ext cx="8534400" cy="1402459"/>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357254"/>
            <a:ext cx="6400800" cy="142875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460806" name="Rectangle 6"/>
          <p:cNvSpPr>
            <a:spLocks noChangeArrowheads="1"/>
          </p:cNvSpPr>
          <p:nvPr/>
        </p:nvSpPr>
        <p:spPr bwMode="auto">
          <a:xfrm>
            <a:off x="533400" y="1268104"/>
            <a:ext cx="8001000" cy="191975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tabLst>
                <a:tab pos="2057400" algn="l"/>
              </a:tabLst>
              <a:defRPr sz="2400">
                <a:solidFill>
                  <a:schemeClr val="tx1"/>
                </a:solidFill>
                <a:latin typeface="Times New Roman" pitchFamily="18" charset="0"/>
              </a:defRPr>
            </a:lvl1pPr>
            <a:lvl2pPr algn="ctr">
              <a:tabLst>
                <a:tab pos="2057400" algn="l"/>
              </a:tabLst>
              <a:defRPr sz="2400">
                <a:solidFill>
                  <a:schemeClr val="tx1"/>
                </a:solidFill>
                <a:latin typeface="Times New Roman" pitchFamily="18" charset="0"/>
              </a:defRPr>
            </a:lvl2pPr>
            <a:lvl3pPr algn="ctr">
              <a:tabLst>
                <a:tab pos="2057400" algn="l"/>
              </a:tabLst>
              <a:defRPr sz="2400">
                <a:solidFill>
                  <a:schemeClr val="tx1"/>
                </a:solidFill>
                <a:latin typeface="Times New Roman" pitchFamily="18" charset="0"/>
              </a:defRPr>
            </a:lvl3pPr>
            <a:lvl4pPr algn="ctr">
              <a:tabLst>
                <a:tab pos="2057400" algn="l"/>
              </a:tabLst>
              <a:defRPr sz="2400">
                <a:solidFill>
                  <a:schemeClr val="tx1"/>
                </a:solidFill>
                <a:latin typeface="Times New Roman" pitchFamily="18" charset="0"/>
              </a:defRPr>
            </a:lvl4pPr>
            <a:lvl5pPr algn="ctr">
              <a:tabLst>
                <a:tab pos="2057400" algn="l"/>
              </a:tabLst>
              <a:defRPr sz="2400">
                <a:solidFill>
                  <a:schemeClr val="tx1"/>
                </a:solidFill>
                <a:latin typeface="Times New Roman" pitchFamily="18" charset="0"/>
              </a:defRPr>
            </a:lvl5pPr>
            <a:lvl6pPr algn="ctr" eaLnBrk="0" fontAlgn="base" hangingPunct="0">
              <a:spcBef>
                <a:spcPct val="0"/>
              </a:spcBef>
              <a:spcAft>
                <a:spcPct val="0"/>
              </a:spcAft>
              <a:tabLst>
                <a:tab pos="2057400" algn="l"/>
              </a:tabLst>
              <a:defRPr sz="2400">
                <a:solidFill>
                  <a:schemeClr val="tx1"/>
                </a:solidFill>
                <a:latin typeface="Times New Roman" pitchFamily="18" charset="0"/>
              </a:defRPr>
            </a:lvl6pPr>
            <a:lvl7pPr algn="ctr" eaLnBrk="0" fontAlgn="base" hangingPunct="0">
              <a:spcBef>
                <a:spcPct val="0"/>
              </a:spcBef>
              <a:spcAft>
                <a:spcPct val="0"/>
              </a:spcAft>
              <a:tabLst>
                <a:tab pos="2057400" algn="l"/>
              </a:tabLst>
              <a:defRPr sz="2400">
                <a:solidFill>
                  <a:schemeClr val="tx1"/>
                </a:solidFill>
                <a:latin typeface="Times New Roman" pitchFamily="18" charset="0"/>
              </a:defRPr>
            </a:lvl7pPr>
            <a:lvl8pPr algn="ctr" eaLnBrk="0" fontAlgn="base" hangingPunct="0">
              <a:spcBef>
                <a:spcPct val="0"/>
              </a:spcBef>
              <a:spcAft>
                <a:spcPct val="0"/>
              </a:spcAft>
              <a:tabLst>
                <a:tab pos="2057400" algn="l"/>
              </a:tabLst>
              <a:defRPr sz="2400">
                <a:solidFill>
                  <a:schemeClr val="tx1"/>
                </a:solidFill>
                <a:latin typeface="Times New Roman" pitchFamily="18" charset="0"/>
              </a:defRPr>
            </a:lvl8pPr>
            <a:lvl9pPr algn="ctr" eaLnBrk="0" fontAlgn="base" hangingPunct="0">
              <a:spcBef>
                <a:spcPct val="0"/>
              </a:spcBef>
              <a:spcAft>
                <a:spcPct val="0"/>
              </a:spcAft>
              <a:tabLst>
                <a:tab pos="2057400" algn="l"/>
              </a:tabLst>
              <a:defRPr sz="2400">
                <a:solidFill>
                  <a:schemeClr val="tx1"/>
                </a:solidFill>
                <a:latin typeface="Times New Roman" pitchFamily="18" charset="0"/>
              </a:defRPr>
            </a:lvl9pPr>
          </a:lstStyle>
          <a:p>
            <a:pPr algn="l">
              <a:lnSpc>
                <a:spcPct val="125000"/>
              </a:lnSpc>
              <a:spcBef>
                <a:spcPts val="1200"/>
              </a:spcBef>
            </a:pPr>
            <a:r>
              <a:rPr lang="en-US" altLang="en-US" i="0" dirty="0">
                <a:effectLst/>
                <a:latin typeface="Liberation Sans" panose="020B0604020202020204" pitchFamily="34" charset="0"/>
              </a:rPr>
              <a:t>LCNRV Basis; Inventory Errors</a:t>
            </a:r>
          </a:p>
          <a:p>
            <a:pPr marL="463550" indent="-463550" algn="l">
              <a:lnSpc>
                <a:spcPct val="125000"/>
              </a:lnSpc>
              <a:spcBef>
                <a:spcPts val="1200"/>
              </a:spcBef>
            </a:pPr>
            <a:r>
              <a:rPr lang="en-US" altLang="en-US" sz="2100" b="0" i="0" dirty="0">
                <a:effectLst/>
                <a:latin typeface="Liberation Sans" panose="020B0604020202020204" pitchFamily="34" charset="0"/>
              </a:rPr>
              <a:t>(a) </a:t>
            </a:r>
            <a:r>
              <a:rPr lang="en-US" altLang="en-US" sz="2100" b="0" i="0" dirty="0" smtClean="0">
                <a:effectLst/>
                <a:latin typeface="Liberation Sans" panose="020B0604020202020204" pitchFamily="34" charset="0"/>
              </a:rPr>
              <a:t>	Tracy </a:t>
            </a:r>
            <a:r>
              <a:rPr lang="en-US" altLang="en-US" sz="2100" b="0" i="0" dirty="0">
                <a:effectLst/>
                <a:latin typeface="Liberation Sans" panose="020B0604020202020204" pitchFamily="34" charset="0"/>
              </a:rPr>
              <a:t>Company sells three different types of home heating stoves (wood, gas, and pellet). The cost and net realizable value </a:t>
            </a:r>
            <a:r>
              <a:rPr lang="en-US" altLang="en-US" sz="2100" b="0" i="0" dirty="0" smtClean="0">
                <a:effectLst/>
                <a:latin typeface="Liberation Sans" panose="020B0604020202020204" pitchFamily="34" charset="0"/>
              </a:rPr>
              <a:t>of </a:t>
            </a:r>
            <a:r>
              <a:rPr lang="en-US" altLang="en-US" sz="2100" b="0" i="0" dirty="0">
                <a:effectLst/>
                <a:latin typeface="Liberation Sans" panose="020B0604020202020204" pitchFamily="34" charset="0"/>
              </a:rPr>
              <a:t>its inventory of stoves are as follows.</a:t>
            </a:r>
          </a:p>
        </p:txBody>
      </p:sp>
      <p:sp>
        <p:nvSpPr>
          <p:cNvPr id="460818" name="Rectangle 18"/>
          <p:cNvSpPr>
            <a:spLocks noChangeArrowheads="1"/>
          </p:cNvSpPr>
          <p:nvPr/>
        </p:nvSpPr>
        <p:spPr bwMode="auto">
          <a:xfrm>
            <a:off x="533399" y="5880100"/>
            <a:ext cx="8458201" cy="456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ctr">
              <a:tabLst>
                <a:tab pos="2057400" algn="l"/>
              </a:tabLst>
              <a:defRPr sz="2400">
                <a:solidFill>
                  <a:schemeClr val="tx1"/>
                </a:solidFill>
                <a:latin typeface="Times New Roman" pitchFamily="18" charset="0"/>
              </a:defRPr>
            </a:lvl1pPr>
            <a:lvl2pPr marL="914400" indent="-457200" algn="ctr">
              <a:tabLst>
                <a:tab pos="2057400" algn="l"/>
              </a:tabLst>
              <a:defRPr sz="2400">
                <a:solidFill>
                  <a:schemeClr val="tx1"/>
                </a:solidFill>
                <a:latin typeface="Times New Roman" pitchFamily="18" charset="0"/>
              </a:defRPr>
            </a:lvl2pPr>
            <a:lvl3pPr marL="1371600" indent="-457200" algn="ctr">
              <a:tabLst>
                <a:tab pos="2057400" algn="l"/>
              </a:tabLst>
              <a:defRPr sz="2400">
                <a:solidFill>
                  <a:schemeClr val="tx1"/>
                </a:solidFill>
                <a:latin typeface="Times New Roman" pitchFamily="18" charset="0"/>
              </a:defRPr>
            </a:lvl3pPr>
            <a:lvl4pPr marL="1828800" indent="-457200" algn="ctr">
              <a:tabLst>
                <a:tab pos="2057400" algn="l"/>
              </a:tabLst>
              <a:defRPr sz="2400">
                <a:solidFill>
                  <a:schemeClr val="tx1"/>
                </a:solidFill>
                <a:latin typeface="Times New Roman" pitchFamily="18" charset="0"/>
              </a:defRPr>
            </a:lvl4pPr>
            <a:lvl5pPr marL="2286000" indent="-457200" algn="ctr">
              <a:tabLst>
                <a:tab pos="2057400" algn="l"/>
              </a:tabLst>
              <a:defRPr sz="2400">
                <a:solidFill>
                  <a:schemeClr val="tx1"/>
                </a:solidFill>
                <a:latin typeface="Times New Roman" pitchFamily="18" charset="0"/>
              </a:defRPr>
            </a:lvl5pPr>
            <a:lvl6pPr marL="2743200" indent="-457200" algn="ctr" eaLnBrk="0" fontAlgn="base" hangingPunct="0">
              <a:spcBef>
                <a:spcPct val="0"/>
              </a:spcBef>
              <a:spcAft>
                <a:spcPct val="0"/>
              </a:spcAft>
              <a:tabLst>
                <a:tab pos="2057400" algn="l"/>
              </a:tabLst>
              <a:defRPr sz="2400">
                <a:solidFill>
                  <a:schemeClr val="tx1"/>
                </a:solidFill>
                <a:latin typeface="Times New Roman" pitchFamily="18" charset="0"/>
              </a:defRPr>
            </a:lvl6pPr>
            <a:lvl7pPr marL="3200400" indent="-457200" algn="ctr" eaLnBrk="0" fontAlgn="base" hangingPunct="0">
              <a:spcBef>
                <a:spcPct val="0"/>
              </a:spcBef>
              <a:spcAft>
                <a:spcPct val="0"/>
              </a:spcAft>
              <a:tabLst>
                <a:tab pos="2057400" algn="l"/>
              </a:tabLst>
              <a:defRPr sz="2400">
                <a:solidFill>
                  <a:schemeClr val="tx1"/>
                </a:solidFill>
                <a:latin typeface="Times New Roman" pitchFamily="18" charset="0"/>
              </a:defRPr>
            </a:lvl7pPr>
            <a:lvl8pPr marL="3657600" indent="-457200" algn="ctr" eaLnBrk="0" fontAlgn="base" hangingPunct="0">
              <a:spcBef>
                <a:spcPct val="0"/>
              </a:spcBef>
              <a:spcAft>
                <a:spcPct val="0"/>
              </a:spcAft>
              <a:tabLst>
                <a:tab pos="2057400" algn="l"/>
              </a:tabLst>
              <a:defRPr sz="2400">
                <a:solidFill>
                  <a:schemeClr val="tx1"/>
                </a:solidFill>
                <a:latin typeface="Times New Roman" pitchFamily="18" charset="0"/>
              </a:defRPr>
            </a:lvl8pPr>
            <a:lvl9pPr marL="4114800" indent="-457200" algn="ctr" eaLnBrk="0" fontAlgn="base" hangingPunct="0">
              <a:spcBef>
                <a:spcPct val="0"/>
              </a:spcBef>
              <a:spcAft>
                <a:spcPct val="0"/>
              </a:spcAft>
              <a:tabLst>
                <a:tab pos="2057400" algn="l"/>
              </a:tabLst>
              <a:defRPr sz="2400">
                <a:solidFill>
                  <a:schemeClr val="tx1"/>
                </a:solidFill>
                <a:latin typeface="Times New Roman" pitchFamily="18" charset="0"/>
              </a:defRPr>
            </a:lvl9pPr>
          </a:lstStyle>
          <a:p>
            <a:pPr algn="l">
              <a:lnSpc>
                <a:spcPct val="125000"/>
              </a:lnSpc>
              <a:spcBef>
                <a:spcPts val="1200"/>
              </a:spcBef>
            </a:pPr>
            <a:r>
              <a:rPr lang="en-US" altLang="en-US" sz="2100" b="0" i="0" dirty="0" smtClean="0">
                <a:latin typeface="Liberation Sans" panose="020B0604020202020204" pitchFamily="34" charset="0"/>
              </a:rPr>
              <a:t>Total inventory </a:t>
            </a:r>
            <a:r>
              <a:rPr lang="en-US" altLang="en-US" sz="2100" b="0" i="0" dirty="0">
                <a:effectLst/>
                <a:latin typeface="Liberation Sans" panose="020B0604020202020204" pitchFamily="34" charset="0"/>
              </a:rPr>
              <a:t>value is the sum of these amounts, </a:t>
            </a:r>
            <a:r>
              <a:rPr lang="en-US" altLang="en-US" sz="2100" i="0" dirty="0">
                <a:solidFill>
                  <a:srgbClr val="800000"/>
                </a:solidFill>
                <a:latin typeface="Liberation Sans" panose="020B0604020202020204" pitchFamily="34" charset="0"/>
              </a:rPr>
              <a:t>NT</a:t>
            </a:r>
            <a:r>
              <a:rPr lang="en-US" altLang="en-US" sz="2100" i="0" dirty="0" smtClean="0">
                <a:solidFill>
                  <a:srgbClr val="800000"/>
                </a:solidFill>
                <a:effectLst/>
                <a:latin typeface="Liberation Sans" panose="020B0604020202020204" pitchFamily="34" charset="0"/>
              </a:rPr>
              <a:t>$430,000</a:t>
            </a:r>
            <a:r>
              <a:rPr lang="en-US" altLang="en-US" sz="2100" b="0" i="0" dirty="0">
                <a:effectLst/>
                <a:latin typeface="Liberation Sans" panose="020B0604020202020204" pitchFamily="34" charset="0"/>
              </a:rPr>
              <a:t>.</a:t>
            </a:r>
          </a:p>
        </p:txBody>
      </p:sp>
      <p:sp>
        <p:nvSpPr>
          <p:cNvPr id="460819" name="Rectangle 19"/>
          <p:cNvSpPr>
            <a:spLocks noChangeArrowheads="1"/>
          </p:cNvSpPr>
          <p:nvPr/>
        </p:nvSpPr>
        <p:spPr bwMode="auto">
          <a:xfrm>
            <a:off x="5562600" y="3795404"/>
            <a:ext cx="1600200" cy="304800"/>
          </a:xfrm>
          <a:prstGeom prst="rect">
            <a:avLst/>
          </a:prstGeom>
          <a:noFill/>
          <a:ln w="28575" algn="ctr">
            <a:solidFill>
              <a:srgbClr val="CC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p>
            <a:endParaRPr lang="en-US" dirty="0">
              <a:latin typeface="Liberation Sans" panose="020B0604020202020204" pitchFamily="34" charset="0"/>
            </a:endParaRPr>
          </a:p>
        </p:txBody>
      </p:sp>
      <p:sp>
        <p:nvSpPr>
          <p:cNvPr id="460820" name="Rectangle 20"/>
          <p:cNvSpPr>
            <a:spLocks noChangeArrowheads="1"/>
          </p:cNvSpPr>
          <p:nvPr/>
        </p:nvSpPr>
        <p:spPr bwMode="auto">
          <a:xfrm>
            <a:off x="2971800" y="4100204"/>
            <a:ext cx="1524000" cy="304800"/>
          </a:xfrm>
          <a:prstGeom prst="rect">
            <a:avLst/>
          </a:prstGeom>
          <a:noFill/>
          <a:ln w="28575" algn="ctr">
            <a:solidFill>
              <a:srgbClr val="CC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p>
            <a:endParaRPr lang="en-US" dirty="0">
              <a:latin typeface="Liberation Sans" panose="020B0604020202020204" pitchFamily="34" charset="0"/>
            </a:endParaRPr>
          </a:p>
        </p:txBody>
      </p:sp>
      <p:sp>
        <p:nvSpPr>
          <p:cNvPr id="460821" name="Rectangle 21"/>
          <p:cNvSpPr>
            <a:spLocks noChangeArrowheads="1"/>
          </p:cNvSpPr>
          <p:nvPr/>
        </p:nvSpPr>
        <p:spPr bwMode="auto">
          <a:xfrm>
            <a:off x="5562600" y="4398015"/>
            <a:ext cx="1600200" cy="325437"/>
          </a:xfrm>
          <a:prstGeom prst="rect">
            <a:avLst/>
          </a:prstGeom>
          <a:noFill/>
          <a:ln w="28575" algn="ctr">
            <a:solidFill>
              <a:srgbClr val="CC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p>
            <a:endParaRPr lang="en-US" dirty="0">
              <a:latin typeface="Liberation Sans" panose="020B0604020202020204" pitchFamily="34" charset="0"/>
            </a:endParaRPr>
          </a:p>
        </p:txBody>
      </p:sp>
      <p:sp>
        <p:nvSpPr>
          <p:cNvPr id="10" name="TextBox 9"/>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1" name="TextBox 10"/>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i="0" dirty="0" smtClean="0"/>
              <a:t>DO IT!</a:t>
            </a:r>
            <a:endParaRPr lang="en-US" sz="3100" i="0" dirty="0"/>
          </a:p>
        </p:txBody>
      </p:sp>
      <p:sp>
        <p:nvSpPr>
          <p:cNvPr id="2" name="Rectangle 1"/>
          <p:cNvSpPr/>
          <p:nvPr/>
        </p:nvSpPr>
        <p:spPr>
          <a:xfrm>
            <a:off x="533400" y="4965700"/>
            <a:ext cx="7848600" cy="86055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5000"/>
              </a:lnSpc>
              <a:spcBef>
                <a:spcPts val="1200"/>
              </a:spcBef>
              <a:tabLst>
                <a:tab pos="2057400" algn="l"/>
              </a:tabLst>
            </a:pPr>
            <a:r>
              <a:rPr lang="en-US" sz="2100" b="0" i="0" dirty="0">
                <a:solidFill>
                  <a:schemeClr val="tx1"/>
                </a:solidFill>
                <a:latin typeface="Liberation Sans" panose="020B0604020202020204" pitchFamily="34" charset="0"/>
              </a:rPr>
              <a:t>Determine the value of the company’s inventory under the lower-of-cost-or-net </a:t>
            </a:r>
            <a:r>
              <a:rPr lang="en-US" sz="2100" b="0" i="0" dirty="0" smtClean="0">
                <a:solidFill>
                  <a:schemeClr val="tx1"/>
                </a:solidFill>
                <a:latin typeface="Liberation Sans" panose="020B0604020202020204" pitchFamily="34" charset="0"/>
              </a:rPr>
              <a:t>realizable value </a:t>
            </a:r>
            <a:r>
              <a:rPr lang="en-US" sz="2100" b="0" i="0" dirty="0">
                <a:solidFill>
                  <a:schemeClr val="tx1"/>
                </a:solidFill>
                <a:latin typeface="Liberation Sans" panose="020B0604020202020204" pitchFamily="34" charset="0"/>
              </a:rPr>
              <a:t>approach.</a:t>
            </a:r>
          </a:p>
        </p:txBody>
      </p:sp>
      <p:sp>
        <p:nvSpPr>
          <p:cNvPr id="1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5</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9069565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19"/>
                                        </p:tgtEl>
                                        <p:attrNameLst>
                                          <p:attrName>style.visibility</p:attrName>
                                        </p:attrNameLst>
                                      </p:cBhvr>
                                      <p:to>
                                        <p:strVal val="visible"/>
                                      </p:to>
                                    </p:set>
                                    <p:animEffect transition="in" filter="wipe(left)">
                                      <p:cBhvr>
                                        <p:cTn id="7" dur="500"/>
                                        <p:tgtEl>
                                          <p:spTgt spid="460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20"/>
                                        </p:tgtEl>
                                        <p:attrNameLst>
                                          <p:attrName>style.visibility</p:attrName>
                                        </p:attrNameLst>
                                      </p:cBhvr>
                                      <p:to>
                                        <p:strVal val="visible"/>
                                      </p:to>
                                    </p:set>
                                    <p:animEffect transition="in" filter="wipe(left)">
                                      <p:cBhvr>
                                        <p:cTn id="12" dur="500"/>
                                        <p:tgtEl>
                                          <p:spTgt spid="4608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21"/>
                                        </p:tgtEl>
                                        <p:attrNameLst>
                                          <p:attrName>style.visibility</p:attrName>
                                        </p:attrNameLst>
                                      </p:cBhvr>
                                      <p:to>
                                        <p:strVal val="visible"/>
                                      </p:to>
                                    </p:set>
                                    <p:animEffect transition="in" filter="wipe(left)">
                                      <p:cBhvr>
                                        <p:cTn id="17" dur="500"/>
                                        <p:tgtEl>
                                          <p:spTgt spid="4608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0818"/>
                                        </p:tgtEl>
                                        <p:attrNameLst>
                                          <p:attrName>style.visibility</p:attrName>
                                        </p:attrNameLst>
                                      </p:cBhvr>
                                      <p:to>
                                        <p:strVal val="visible"/>
                                      </p:to>
                                    </p:set>
                                    <p:animEffect transition="in" filter="wipe(left)">
                                      <p:cBhvr>
                                        <p:cTn id="22" dur="500"/>
                                        <p:tgtEl>
                                          <p:spTgt spid="460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8" grpId="0"/>
      <p:bldP spid="460819" grpId="0" animBg="1"/>
      <p:bldP spid="460820" grpId="0" animBg="1"/>
      <p:bldP spid="46082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8009" y="3918228"/>
            <a:ext cx="8781192" cy="1415772"/>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square">
            <a:spAutoFit/>
          </a:bodyPr>
          <a:lstStyle/>
          <a:p>
            <a:pPr marL="341313">
              <a:spcBef>
                <a:spcPts val="1200"/>
              </a:spcBef>
              <a:tabLst>
                <a:tab pos="3206750" algn="l"/>
                <a:tab pos="6169025" algn="l"/>
              </a:tabLst>
            </a:pPr>
            <a:r>
              <a:rPr lang="en-US" sz="2100" b="0" i="0" dirty="0" smtClean="0">
                <a:solidFill>
                  <a:schemeClr val="tx1"/>
                </a:solidFill>
                <a:latin typeface="Liberation Sans" panose="020B0604020202020204" pitchFamily="34" charset="0"/>
              </a:rPr>
              <a:t>Ending </a:t>
            </a:r>
            <a:r>
              <a:rPr lang="en-US" sz="2100" b="0" i="0" dirty="0">
                <a:solidFill>
                  <a:schemeClr val="tx1"/>
                </a:solidFill>
                <a:latin typeface="Liberation Sans" panose="020B0604020202020204" pitchFamily="34" charset="0"/>
              </a:rPr>
              <a:t>inventory </a:t>
            </a:r>
            <a:r>
              <a:rPr lang="en-US" sz="2100" b="0" i="0" dirty="0" smtClean="0">
                <a:solidFill>
                  <a:schemeClr val="tx1"/>
                </a:solidFill>
                <a:latin typeface="Liberation Sans" panose="020B0604020202020204" pitchFamily="34" charset="0"/>
              </a:rPr>
              <a:t>	</a:t>
            </a:r>
          </a:p>
          <a:p>
            <a:pPr marL="341313">
              <a:spcBef>
                <a:spcPts val="1200"/>
              </a:spcBef>
              <a:tabLst>
                <a:tab pos="3206750" algn="l"/>
                <a:tab pos="6169025" algn="l"/>
              </a:tabLst>
            </a:pPr>
            <a:r>
              <a:rPr lang="en-US" sz="2100" b="0" i="0" dirty="0" smtClean="0">
                <a:solidFill>
                  <a:schemeClr val="tx1"/>
                </a:solidFill>
                <a:latin typeface="Liberation Sans" panose="020B0604020202020204" pitchFamily="34" charset="0"/>
              </a:rPr>
              <a:t>Cost </a:t>
            </a:r>
            <a:r>
              <a:rPr lang="en-US" sz="2100" b="0" i="0" dirty="0">
                <a:solidFill>
                  <a:schemeClr val="tx1"/>
                </a:solidFill>
                <a:latin typeface="Liberation Sans" panose="020B0604020202020204" pitchFamily="34" charset="0"/>
              </a:rPr>
              <a:t>of goods sold </a:t>
            </a:r>
            <a:r>
              <a:rPr lang="en-US" sz="2100" b="0" i="0" dirty="0" smtClean="0">
                <a:solidFill>
                  <a:schemeClr val="tx1"/>
                </a:solidFill>
                <a:latin typeface="Liberation Sans" panose="020B0604020202020204" pitchFamily="34" charset="0"/>
              </a:rPr>
              <a:t>	</a:t>
            </a:r>
            <a:endParaRPr lang="en-US" sz="2100" b="0" i="0" dirty="0">
              <a:solidFill>
                <a:schemeClr val="tx1"/>
              </a:solidFill>
              <a:latin typeface="Liberation Sans" panose="020B0604020202020204" pitchFamily="34" charset="0"/>
            </a:endParaRPr>
          </a:p>
          <a:p>
            <a:pPr marL="341313">
              <a:spcBef>
                <a:spcPts val="1200"/>
              </a:spcBef>
              <a:tabLst>
                <a:tab pos="3206750" algn="l"/>
                <a:tab pos="6169025" algn="l"/>
              </a:tabLst>
            </a:pPr>
            <a:r>
              <a:rPr lang="en-US" sz="2100" b="0" i="0" dirty="0" smtClean="0">
                <a:solidFill>
                  <a:schemeClr val="tx1"/>
                </a:solidFill>
                <a:latin typeface="Liberation Sans" panose="020B0604020202020204" pitchFamily="34" charset="0"/>
              </a:rPr>
              <a:t>Equity 	</a:t>
            </a:r>
            <a:endParaRPr lang="en-US" sz="2100" b="0" i="0" dirty="0">
              <a:solidFill>
                <a:schemeClr val="tx1"/>
              </a:solidFill>
              <a:latin typeface="Liberation Sans" panose="020B0604020202020204" pitchFamily="34" charset="0"/>
            </a:endParaRPr>
          </a:p>
        </p:txBody>
      </p:sp>
      <p:sp>
        <p:nvSpPr>
          <p:cNvPr id="14" name="Rectangle 13"/>
          <p:cNvSpPr/>
          <p:nvPr/>
        </p:nvSpPr>
        <p:spPr>
          <a:xfrm>
            <a:off x="0" y="3918228"/>
            <a:ext cx="8991600" cy="1369606"/>
          </a:xfrm>
          <a:prstGeom prst="rect">
            <a:avLst/>
          </a:prstGeom>
          <a:noFill/>
          <a:ln>
            <a:noFill/>
          </a:ln>
        </p:spPr>
        <p:txBody>
          <a:bodyPr wrap="square">
            <a:spAutoFit/>
          </a:bodyPr>
          <a:lstStyle/>
          <a:p>
            <a:pPr marL="395288">
              <a:spcBef>
                <a:spcPts val="1200"/>
              </a:spcBef>
              <a:tabLst>
                <a:tab pos="3030538" algn="l"/>
                <a:tab pos="6005513" algn="l"/>
              </a:tabLst>
            </a:pPr>
            <a:r>
              <a:rPr lang="en-US" sz="2100" b="0" i="0" dirty="0" smtClean="0">
                <a:solidFill>
                  <a:schemeClr val="tx1"/>
                </a:solidFill>
                <a:latin typeface="Liberation Sans" panose="020B0604020202020204" pitchFamily="34" charset="0"/>
              </a:rPr>
              <a:t>Ending </a:t>
            </a:r>
            <a:r>
              <a:rPr lang="en-US" sz="2100" b="0" i="0" dirty="0">
                <a:solidFill>
                  <a:schemeClr val="tx1"/>
                </a:solidFill>
                <a:latin typeface="Liberation Sans" panose="020B0604020202020204" pitchFamily="34" charset="0"/>
              </a:rPr>
              <a:t>inventory </a:t>
            </a:r>
            <a:r>
              <a:rPr lang="en-US" sz="2100" b="0" i="0" dirty="0" smtClean="0">
                <a:solidFill>
                  <a:schemeClr val="tx1"/>
                </a:solidFill>
                <a:latin typeface="Liberation Sans" panose="020B0604020202020204" pitchFamily="34" charset="0"/>
              </a:rPr>
              <a:t>	NT$22,000 </a:t>
            </a:r>
            <a:r>
              <a:rPr lang="en-US" sz="2100" b="0" i="0" dirty="0">
                <a:solidFill>
                  <a:schemeClr val="tx1"/>
                </a:solidFill>
                <a:latin typeface="Liberation Sans" panose="020B0604020202020204" pitchFamily="34" charset="0"/>
              </a:rPr>
              <a:t>overstated </a:t>
            </a:r>
            <a:r>
              <a:rPr lang="en-US" sz="2100" b="0" i="0" dirty="0" smtClean="0">
                <a:solidFill>
                  <a:schemeClr val="tx1"/>
                </a:solidFill>
                <a:latin typeface="Liberation Sans" panose="020B0604020202020204" pitchFamily="34" charset="0"/>
              </a:rPr>
              <a:t>	No </a:t>
            </a:r>
            <a:r>
              <a:rPr lang="en-US" sz="2100" b="0" i="0" dirty="0">
                <a:solidFill>
                  <a:schemeClr val="tx1"/>
                </a:solidFill>
                <a:latin typeface="Liberation Sans" panose="020B0604020202020204" pitchFamily="34" charset="0"/>
              </a:rPr>
              <a:t>effect</a:t>
            </a:r>
          </a:p>
          <a:p>
            <a:pPr marL="395288">
              <a:spcBef>
                <a:spcPts val="1200"/>
              </a:spcBef>
              <a:tabLst>
                <a:tab pos="3030538" algn="l"/>
                <a:tab pos="6005513" algn="l"/>
              </a:tabLst>
            </a:pPr>
            <a:r>
              <a:rPr lang="en-US" sz="2100" b="0" i="0" dirty="0">
                <a:solidFill>
                  <a:schemeClr val="tx1"/>
                </a:solidFill>
                <a:latin typeface="Liberation Sans" panose="020B0604020202020204" pitchFamily="34" charset="0"/>
              </a:rPr>
              <a:t>Cost of goods sold </a:t>
            </a:r>
            <a:r>
              <a:rPr lang="en-US" sz="2100" b="0" i="0" dirty="0" smtClean="0">
                <a:solidFill>
                  <a:schemeClr val="tx1"/>
                </a:solidFill>
                <a:latin typeface="Liberation Sans" panose="020B0604020202020204" pitchFamily="34" charset="0"/>
              </a:rPr>
              <a:t>	NT$22,000 </a:t>
            </a:r>
            <a:r>
              <a:rPr lang="en-US" sz="2100" b="0" i="0" dirty="0">
                <a:solidFill>
                  <a:schemeClr val="tx1"/>
                </a:solidFill>
                <a:latin typeface="Liberation Sans" panose="020B0604020202020204" pitchFamily="34" charset="0"/>
              </a:rPr>
              <a:t>understated </a:t>
            </a:r>
            <a:r>
              <a:rPr lang="en-US" sz="2100" b="0" i="0" dirty="0" smtClean="0">
                <a:solidFill>
                  <a:schemeClr val="tx1"/>
                </a:solidFill>
                <a:latin typeface="Liberation Sans" panose="020B0604020202020204" pitchFamily="34" charset="0"/>
              </a:rPr>
              <a:t>	NT$22,000 overstated</a:t>
            </a:r>
            <a:endParaRPr lang="en-US" sz="2100" b="0" i="0" dirty="0">
              <a:solidFill>
                <a:schemeClr val="tx1"/>
              </a:solidFill>
              <a:latin typeface="Liberation Sans" panose="020B0604020202020204" pitchFamily="34" charset="0"/>
            </a:endParaRPr>
          </a:p>
          <a:p>
            <a:pPr marL="395288">
              <a:spcBef>
                <a:spcPts val="1200"/>
              </a:spcBef>
              <a:tabLst>
                <a:tab pos="3030538" algn="l"/>
                <a:tab pos="6005513" algn="l"/>
              </a:tabLst>
            </a:pPr>
            <a:r>
              <a:rPr lang="en-US" sz="2100" b="0" i="0" dirty="0" smtClean="0">
                <a:solidFill>
                  <a:schemeClr val="tx1"/>
                </a:solidFill>
                <a:latin typeface="Liberation Sans" panose="020B0604020202020204" pitchFamily="34" charset="0"/>
              </a:rPr>
              <a:t>Equity 	NT$22,000 </a:t>
            </a:r>
            <a:r>
              <a:rPr lang="en-US" sz="2100" b="0" i="0" dirty="0">
                <a:solidFill>
                  <a:schemeClr val="tx1"/>
                </a:solidFill>
                <a:latin typeface="Liberation Sans" panose="020B0604020202020204" pitchFamily="34" charset="0"/>
              </a:rPr>
              <a:t>overstated </a:t>
            </a:r>
            <a:r>
              <a:rPr lang="en-US" sz="2100" b="0" i="0" dirty="0" smtClean="0">
                <a:solidFill>
                  <a:schemeClr val="tx1"/>
                </a:solidFill>
                <a:latin typeface="Liberation Sans" panose="020B0604020202020204" pitchFamily="34" charset="0"/>
              </a:rPr>
              <a:t>	No </a:t>
            </a:r>
            <a:r>
              <a:rPr lang="en-US" sz="2100" b="0" i="0" dirty="0">
                <a:solidFill>
                  <a:schemeClr val="tx1"/>
                </a:solidFill>
                <a:latin typeface="Liberation Sans" panose="020B0604020202020204" pitchFamily="34" charset="0"/>
              </a:rPr>
              <a:t>effect</a:t>
            </a:r>
          </a:p>
        </p:txBody>
      </p:sp>
      <p:sp>
        <p:nvSpPr>
          <p:cNvPr id="460806" name="Rectangle 6"/>
          <p:cNvSpPr>
            <a:spLocks noChangeArrowheads="1"/>
          </p:cNvSpPr>
          <p:nvPr/>
        </p:nvSpPr>
        <p:spPr bwMode="auto">
          <a:xfrm>
            <a:off x="533400" y="1268104"/>
            <a:ext cx="8001000" cy="191975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tabLst>
                <a:tab pos="2057400" algn="l"/>
              </a:tabLst>
              <a:defRPr sz="2400">
                <a:solidFill>
                  <a:schemeClr val="tx1"/>
                </a:solidFill>
                <a:latin typeface="Times New Roman" pitchFamily="18" charset="0"/>
              </a:defRPr>
            </a:lvl1pPr>
            <a:lvl2pPr algn="ctr">
              <a:tabLst>
                <a:tab pos="2057400" algn="l"/>
              </a:tabLst>
              <a:defRPr sz="2400">
                <a:solidFill>
                  <a:schemeClr val="tx1"/>
                </a:solidFill>
                <a:latin typeface="Times New Roman" pitchFamily="18" charset="0"/>
              </a:defRPr>
            </a:lvl2pPr>
            <a:lvl3pPr algn="ctr">
              <a:tabLst>
                <a:tab pos="2057400" algn="l"/>
              </a:tabLst>
              <a:defRPr sz="2400">
                <a:solidFill>
                  <a:schemeClr val="tx1"/>
                </a:solidFill>
                <a:latin typeface="Times New Roman" pitchFamily="18" charset="0"/>
              </a:defRPr>
            </a:lvl3pPr>
            <a:lvl4pPr algn="ctr">
              <a:tabLst>
                <a:tab pos="2057400" algn="l"/>
              </a:tabLst>
              <a:defRPr sz="2400">
                <a:solidFill>
                  <a:schemeClr val="tx1"/>
                </a:solidFill>
                <a:latin typeface="Times New Roman" pitchFamily="18" charset="0"/>
              </a:defRPr>
            </a:lvl4pPr>
            <a:lvl5pPr algn="ctr">
              <a:tabLst>
                <a:tab pos="2057400" algn="l"/>
              </a:tabLst>
              <a:defRPr sz="2400">
                <a:solidFill>
                  <a:schemeClr val="tx1"/>
                </a:solidFill>
                <a:latin typeface="Times New Roman" pitchFamily="18" charset="0"/>
              </a:defRPr>
            </a:lvl5pPr>
            <a:lvl6pPr algn="ctr" eaLnBrk="0" fontAlgn="base" hangingPunct="0">
              <a:spcBef>
                <a:spcPct val="0"/>
              </a:spcBef>
              <a:spcAft>
                <a:spcPct val="0"/>
              </a:spcAft>
              <a:tabLst>
                <a:tab pos="2057400" algn="l"/>
              </a:tabLst>
              <a:defRPr sz="2400">
                <a:solidFill>
                  <a:schemeClr val="tx1"/>
                </a:solidFill>
                <a:latin typeface="Times New Roman" pitchFamily="18" charset="0"/>
              </a:defRPr>
            </a:lvl6pPr>
            <a:lvl7pPr algn="ctr" eaLnBrk="0" fontAlgn="base" hangingPunct="0">
              <a:spcBef>
                <a:spcPct val="0"/>
              </a:spcBef>
              <a:spcAft>
                <a:spcPct val="0"/>
              </a:spcAft>
              <a:tabLst>
                <a:tab pos="2057400" algn="l"/>
              </a:tabLst>
              <a:defRPr sz="2400">
                <a:solidFill>
                  <a:schemeClr val="tx1"/>
                </a:solidFill>
                <a:latin typeface="Times New Roman" pitchFamily="18" charset="0"/>
              </a:defRPr>
            </a:lvl7pPr>
            <a:lvl8pPr algn="ctr" eaLnBrk="0" fontAlgn="base" hangingPunct="0">
              <a:spcBef>
                <a:spcPct val="0"/>
              </a:spcBef>
              <a:spcAft>
                <a:spcPct val="0"/>
              </a:spcAft>
              <a:tabLst>
                <a:tab pos="2057400" algn="l"/>
              </a:tabLst>
              <a:defRPr sz="2400">
                <a:solidFill>
                  <a:schemeClr val="tx1"/>
                </a:solidFill>
                <a:latin typeface="Times New Roman" pitchFamily="18" charset="0"/>
              </a:defRPr>
            </a:lvl8pPr>
            <a:lvl9pPr algn="ctr" eaLnBrk="0" fontAlgn="base" hangingPunct="0">
              <a:spcBef>
                <a:spcPct val="0"/>
              </a:spcBef>
              <a:spcAft>
                <a:spcPct val="0"/>
              </a:spcAft>
              <a:tabLst>
                <a:tab pos="2057400" algn="l"/>
              </a:tabLst>
              <a:defRPr sz="2400">
                <a:solidFill>
                  <a:schemeClr val="tx1"/>
                </a:solidFill>
                <a:latin typeface="Times New Roman" pitchFamily="18" charset="0"/>
              </a:defRPr>
            </a:lvl9pPr>
          </a:lstStyle>
          <a:p>
            <a:pPr algn="l">
              <a:lnSpc>
                <a:spcPct val="125000"/>
              </a:lnSpc>
              <a:spcBef>
                <a:spcPts val="1200"/>
              </a:spcBef>
            </a:pPr>
            <a:r>
              <a:rPr lang="en-US" altLang="en-US" i="0" dirty="0">
                <a:effectLst/>
                <a:latin typeface="Liberation Sans" panose="020B0604020202020204" pitchFamily="34" charset="0"/>
              </a:rPr>
              <a:t>LCNRV Basis; Inventory Errors</a:t>
            </a:r>
          </a:p>
          <a:p>
            <a:pPr marL="463550" indent="-463550" algn="l">
              <a:lnSpc>
                <a:spcPct val="125000"/>
              </a:lnSpc>
              <a:spcBef>
                <a:spcPts val="1200"/>
              </a:spcBef>
              <a:buFont typeface="Wingdings" panose="05000000000000000000" pitchFamily="2" charset="2"/>
              <a:buAutoNum type="alphaLcParenBoth" startAt="2"/>
            </a:pPr>
            <a:r>
              <a:rPr lang="en-US" altLang="en-US" sz="2100" b="0" i="0" dirty="0" smtClean="0">
                <a:latin typeface="Liberation Sans" panose="020B0604020202020204" pitchFamily="34" charset="0"/>
              </a:rPr>
              <a:t>Visual </a:t>
            </a:r>
            <a:r>
              <a:rPr lang="en-US" altLang="en-US" sz="2100" b="0" i="0" dirty="0">
                <a:latin typeface="Liberation Sans" panose="020B0604020202020204" pitchFamily="34" charset="0"/>
              </a:rPr>
              <a:t>Company overstated its </a:t>
            </a:r>
            <a:r>
              <a:rPr lang="en-US" altLang="en-US" sz="2100" b="0" i="0" dirty="0" smtClean="0">
                <a:latin typeface="Liberation Sans" panose="020B0604020202020204" pitchFamily="34" charset="0"/>
              </a:rPr>
              <a:t>2016 ending </a:t>
            </a:r>
            <a:r>
              <a:rPr lang="en-US" altLang="en-US" sz="2100" b="0" i="0" dirty="0">
                <a:latin typeface="Liberation Sans" panose="020B0604020202020204" pitchFamily="34" charset="0"/>
              </a:rPr>
              <a:t>inventory by NT$22,000. Determine the impact this error has on ending inventory, cost of goods sold, and equity in </a:t>
            </a:r>
            <a:r>
              <a:rPr lang="en-US" altLang="en-US" sz="2100" b="0" i="0" dirty="0" smtClean="0">
                <a:latin typeface="Liberation Sans" panose="020B0604020202020204" pitchFamily="34" charset="0"/>
              </a:rPr>
              <a:t>2016 and 2017.</a:t>
            </a:r>
            <a:endParaRPr lang="en-US" altLang="en-US" sz="2100" b="0" i="0" dirty="0">
              <a:latin typeface="Liberation Sans" panose="020B0604020202020204" pitchFamily="34" charset="0"/>
            </a:endParaRPr>
          </a:p>
        </p:txBody>
      </p:sp>
      <p:sp>
        <p:nvSpPr>
          <p:cNvPr id="10" name="TextBox 9"/>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1" name="TextBox 10"/>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i="0" dirty="0" smtClean="0"/>
              <a:t>DO IT!</a:t>
            </a:r>
            <a:endParaRPr lang="en-US" sz="3100" i="0" dirty="0"/>
          </a:p>
        </p:txBody>
      </p:sp>
      <p:sp>
        <p:nvSpPr>
          <p:cNvPr id="1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5</a:t>
            </a:r>
            <a:endParaRPr lang="en-US" altLang="en-US" sz="1600" dirty="0">
              <a:solidFill>
                <a:schemeClr val="bg2"/>
              </a:solidFill>
              <a:latin typeface="Liberation Sans" panose="020B0604020202020204" pitchFamily="34" charset="0"/>
            </a:endParaRPr>
          </a:p>
        </p:txBody>
      </p:sp>
      <p:sp>
        <p:nvSpPr>
          <p:cNvPr id="15" name="TextBox 14"/>
          <p:cNvSpPr txBox="1"/>
          <p:nvPr/>
        </p:nvSpPr>
        <p:spPr>
          <a:xfrm>
            <a:off x="3207657" y="3429000"/>
            <a:ext cx="2431143" cy="430887"/>
          </a:xfrm>
          <a:prstGeom prst="rect">
            <a:avLst/>
          </a:prstGeom>
          <a:noFill/>
          <a:ln>
            <a:noFill/>
          </a:ln>
        </p:spPr>
        <p:txBody>
          <a:bodyPr wrap="square">
            <a:spAutoFit/>
          </a:bodyPr>
          <a:lstStyle>
            <a:defPPr>
              <a:defRPr lang="en-US"/>
            </a:defPPr>
            <a:lvl1pPr>
              <a:spcBef>
                <a:spcPts val="1200"/>
              </a:spcBef>
              <a:tabLst>
                <a:tab pos="3206750" algn="l"/>
                <a:tab pos="6169025" algn="l"/>
              </a:tabLst>
              <a:defRPr sz="2200" b="0" i="0">
                <a:solidFill>
                  <a:schemeClr val="tx1"/>
                </a:solidFill>
                <a:latin typeface="Liberation Sans" panose="020B0604020202020204" pitchFamily="34" charset="0"/>
              </a:defRPr>
            </a:lvl1pPr>
          </a:lstStyle>
          <a:p>
            <a:pPr algn="ctr"/>
            <a:r>
              <a:rPr lang="en-US" sz="2100" dirty="0"/>
              <a:t>2016</a:t>
            </a:r>
          </a:p>
        </p:txBody>
      </p:sp>
      <p:sp>
        <p:nvSpPr>
          <p:cNvPr id="16" name="TextBox 15"/>
          <p:cNvSpPr txBox="1"/>
          <p:nvPr/>
        </p:nvSpPr>
        <p:spPr>
          <a:xfrm>
            <a:off x="6019800" y="3429000"/>
            <a:ext cx="2431143" cy="430887"/>
          </a:xfrm>
          <a:prstGeom prst="rect">
            <a:avLst/>
          </a:prstGeom>
          <a:noFill/>
          <a:ln>
            <a:noFill/>
          </a:ln>
        </p:spPr>
        <p:txBody>
          <a:bodyPr wrap="square">
            <a:spAutoFit/>
          </a:bodyPr>
          <a:lstStyle>
            <a:defPPr>
              <a:defRPr lang="en-US"/>
            </a:defPPr>
            <a:lvl1pPr>
              <a:spcBef>
                <a:spcPts val="1200"/>
              </a:spcBef>
              <a:tabLst>
                <a:tab pos="3206750" algn="l"/>
                <a:tab pos="6169025" algn="l"/>
              </a:tabLst>
              <a:defRPr sz="2200" b="0" i="0">
                <a:solidFill>
                  <a:schemeClr val="tx1"/>
                </a:solidFill>
                <a:latin typeface="Liberation Sans" panose="020B0604020202020204" pitchFamily="34" charset="0"/>
              </a:defRPr>
            </a:lvl1pPr>
          </a:lstStyle>
          <a:p>
            <a:pPr algn="ctr"/>
            <a:r>
              <a:rPr lang="en-US" sz="2100" dirty="0" smtClean="0"/>
              <a:t>2017</a:t>
            </a:r>
            <a:endParaRPr lang="en-US" sz="2100" dirty="0"/>
          </a:p>
        </p:txBody>
      </p:sp>
      <p:cxnSp>
        <p:nvCxnSpPr>
          <p:cNvPr id="17" name="Straight Connector 16"/>
          <p:cNvCxnSpPr/>
          <p:nvPr/>
        </p:nvCxnSpPr>
        <p:spPr bwMode="auto">
          <a:xfrm>
            <a:off x="3124200" y="3886200"/>
            <a:ext cx="28194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18" name="Straight Connector 17"/>
          <p:cNvCxnSpPr/>
          <p:nvPr/>
        </p:nvCxnSpPr>
        <p:spPr bwMode="auto">
          <a:xfrm>
            <a:off x="6096000" y="3886200"/>
            <a:ext cx="2606321" cy="0"/>
          </a:xfrm>
          <a:prstGeom prst="line">
            <a:avLst/>
          </a:prstGeom>
          <a:solidFill>
            <a:schemeClr val="accent1"/>
          </a:solidFill>
          <a:ln w="28575"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41658132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bwMode="auto">
          <a:xfrm>
            <a:off x="6400799" y="895064"/>
            <a:ext cx="0" cy="8518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57346" name="Text Box 4"/>
          <p:cNvSpPr txBox="1">
            <a:spLocks noChangeArrowheads="1"/>
          </p:cNvSpPr>
          <p:nvPr/>
        </p:nvSpPr>
        <p:spPr bwMode="auto">
          <a:xfrm>
            <a:off x="533400" y="1940256"/>
            <a:ext cx="7924800" cy="4689745"/>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5000"/>
              </a:lnSpc>
              <a:spcBef>
                <a:spcPts val="1200"/>
              </a:spcBef>
              <a:buSzPct val="80000"/>
            </a:pPr>
            <a:r>
              <a:rPr lang="en-US" altLang="en-US" sz="2400" i="0" dirty="0" smtClean="0">
                <a:solidFill>
                  <a:schemeClr val="tx1"/>
                </a:solidFill>
                <a:latin typeface="Liberation Sans" panose="020B0604020202020204" pitchFamily="34" charset="0"/>
              </a:rPr>
              <a:t>Statement of Financial Position</a:t>
            </a:r>
            <a:r>
              <a:rPr lang="en-US" altLang="en-US" sz="2400" b="0" i="0" dirty="0" smtClean="0">
                <a:solidFill>
                  <a:schemeClr val="tx1"/>
                </a:solidFill>
                <a:latin typeface="Liberation Sans" panose="020B0604020202020204" pitchFamily="34" charset="0"/>
              </a:rPr>
              <a:t> - </a:t>
            </a:r>
            <a:r>
              <a:rPr lang="en-US" altLang="en-US" sz="2200" b="0" i="0" dirty="0">
                <a:solidFill>
                  <a:schemeClr val="tx1"/>
                </a:solidFill>
                <a:latin typeface="Liberation Sans" panose="020B0604020202020204" pitchFamily="34" charset="0"/>
              </a:rPr>
              <a:t>Inventory classified as current asset.</a:t>
            </a:r>
            <a:r>
              <a:rPr lang="en-US" altLang="en-US" sz="2300" b="0" i="0" dirty="0">
                <a:solidFill>
                  <a:schemeClr val="tx1"/>
                </a:solidFill>
                <a:latin typeface="Liberation Sans" panose="020B0604020202020204" pitchFamily="34" charset="0"/>
              </a:rPr>
              <a:t>   </a:t>
            </a:r>
          </a:p>
          <a:p>
            <a:pPr>
              <a:lnSpc>
                <a:spcPct val="125000"/>
              </a:lnSpc>
              <a:spcBef>
                <a:spcPts val="1200"/>
              </a:spcBef>
              <a:buSzPct val="80000"/>
            </a:pPr>
            <a:r>
              <a:rPr lang="en-US" altLang="en-US" sz="2400" i="0" dirty="0">
                <a:solidFill>
                  <a:schemeClr val="tx1"/>
                </a:solidFill>
                <a:latin typeface="Liberation Sans" panose="020B0604020202020204" pitchFamily="34" charset="0"/>
              </a:rPr>
              <a:t>Income Statement</a:t>
            </a:r>
            <a:r>
              <a:rPr lang="en-US" altLang="en-US" sz="2400" b="0" i="0" dirty="0">
                <a:solidFill>
                  <a:schemeClr val="tx1"/>
                </a:solidFill>
                <a:latin typeface="Liberation Sans" panose="020B0604020202020204" pitchFamily="34" charset="0"/>
              </a:rPr>
              <a:t> - </a:t>
            </a:r>
            <a:r>
              <a:rPr lang="en-US" altLang="en-US" sz="2200" b="0" i="0" dirty="0">
                <a:solidFill>
                  <a:schemeClr val="tx1"/>
                </a:solidFill>
                <a:latin typeface="Liberation Sans" panose="020B0604020202020204" pitchFamily="34" charset="0"/>
              </a:rPr>
              <a:t>Cost of goods sold is subtracted from sales.</a:t>
            </a:r>
          </a:p>
          <a:p>
            <a:pPr>
              <a:lnSpc>
                <a:spcPct val="125000"/>
              </a:lnSpc>
              <a:spcBef>
                <a:spcPts val="1200"/>
              </a:spcBef>
              <a:buSzPct val="80000"/>
            </a:pPr>
            <a:r>
              <a:rPr lang="en-US" altLang="en-US" sz="2200" b="0" i="0" dirty="0">
                <a:solidFill>
                  <a:schemeClr val="tx1"/>
                </a:solidFill>
                <a:latin typeface="Liberation Sans" panose="020B0604020202020204" pitchFamily="34" charset="0"/>
              </a:rPr>
              <a:t>There also should be disclosure of the</a:t>
            </a:r>
          </a:p>
          <a:p>
            <a:pPr lvl="1">
              <a:lnSpc>
                <a:spcPct val="125000"/>
              </a:lnSpc>
              <a:spcBef>
                <a:spcPts val="1200"/>
              </a:spcBef>
              <a:buSzPct val="95000"/>
              <a:buFontTx/>
              <a:buAutoNum type="arabicParenR"/>
            </a:pPr>
            <a:r>
              <a:rPr lang="en-US" altLang="en-US" sz="2100" b="0" i="0" dirty="0">
                <a:solidFill>
                  <a:schemeClr val="tx1"/>
                </a:solidFill>
                <a:latin typeface="Liberation Sans" panose="020B0604020202020204" pitchFamily="34" charset="0"/>
              </a:rPr>
              <a:t>major inventory classifications,</a:t>
            </a:r>
          </a:p>
          <a:p>
            <a:pPr lvl="1">
              <a:lnSpc>
                <a:spcPct val="125000"/>
              </a:lnSpc>
              <a:spcBef>
                <a:spcPts val="1200"/>
              </a:spcBef>
              <a:buSzPct val="95000"/>
              <a:buFontTx/>
              <a:buAutoNum type="arabicParenR"/>
            </a:pPr>
            <a:r>
              <a:rPr lang="en-US" altLang="en-US" sz="2100" b="0" i="0" dirty="0">
                <a:solidFill>
                  <a:schemeClr val="tx1"/>
                </a:solidFill>
                <a:latin typeface="Liberation Sans" panose="020B0604020202020204" pitchFamily="34" charset="0"/>
              </a:rPr>
              <a:t>basis of accounting (cost or </a:t>
            </a:r>
            <a:r>
              <a:rPr lang="en-US" altLang="en-US" sz="2100" b="0" i="0" dirty="0" smtClean="0">
                <a:solidFill>
                  <a:schemeClr val="tx1"/>
                </a:solidFill>
                <a:latin typeface="Liberation Sans" panose="020B0604020202020204" pitchFamily="34" charset="0"/>
              </a:rPr>
              <a:t>LCNRV), </a:t>
            </a:r>
            <a:r>
              <a:rPr lang="en-US" altLang="en-US" sz="2100" b="0" i="0" dirty="0">
                <a:solidFill>
                  <a:schemeClr val="tx1"/>
                </a:solidFill>
                <a:latin typeface="Liberation Sans" panose="020B0604020202020204" pitchFamily="34" charset="0"/>
              </a:rPr>
              <a:t>and </a:t>
            </a:r>
          </a:p>
          <a:p>
            <a:pPr lvl="1">
              <a:lnSpc>
                <a:spcPct val="125000"/>
              </a:lnSpc>
              <a:spcBef>
                <a:spcPts val="1200"/>
              </a:spcBef>
              <a:buSzPct val="95000"/>
              <a:buFontTx/>
              <a:buAutoNum type="arabicParenR"/>
            </a:pPr>
            <a:r>
              <a:rPr lang="en-US" altLang="en-US" sz="2100" b="0" i="0" dirty="0">
                <a:solidFill>
                  <a:schemeClr val="tx1"/>
                </a:solidFill>
                <a:latin typeface="Liberation Sans" panose="020B0604020202020204" pitchFamily="34" charset="0"/>
              </a:rPr>
              <a:t>costing method </a:t>
            </a:r>
            <a:r>
              <a:rPr lang="en-US" altLang="en-US" sz="2100" b="0" i="0" dirty="0" smtClean="0">
                <a:solidFill>
                  <a:schemeClr val="tx1"/>
                </a:solidFill>
                <a:latin typeface="Liberation Sans" panose="020B0604020202020204" pitchFamily="34" charset="0"/>
              </a:rPr>
              <a:t>(specific identification, FIFO</a:t>
            </a:r>
            <a:r>
              <a:rPr lang="en-US" altLang="en-US" sz="2100" b="0" i="0" dirty="0">
                <a:solidFill>
                  <a:schemeClr val="tx1"/>
                </a:solidFill>
                <a:latin typeface="Liberation Sans" panose="020B0604020202020204" pitchFamily="34" charset="0"/>
              </a:rPr>
              <a:t>, </a:t>
            </a:r>
            <a:r>
              <a:rPr lang="en-US" altLang="en-US" sz="2100" b="0" i="0" dirty="0" smtClean="0">
                <a:solidFill>
                  <a:schemeClr val="tx1"/>
                </a:solidFill>
                <a:latin typeface="Liberation Sans" panose="020B0604020202020204" pitchFamily="34" charset="0"/>
              </a:rPr>
              <a:t>or </a:t>
            </a:r>
            <a:r>
              <a:rPr lang="en-US" altLang="en-US" sz="2100" b="0" i="0" dirty="0">
                <a:solidFill>
                  <a:schemeClr val="tx1"/>
                </a:solidFill>
                <a:latin typeface="Liberation Sans" panose="020B0604020202020204" pitchFamily="34" charset="0"/>
              </a:rPr>
              <a:t>average-cost).</a:t>
            </a:r>
          </a:p>
        </p:txBody>
      </p:sp>
      <p:sp>
        <p:nvSpPr>
          <p:cNvPr id="48133" name="Text Box 7"/>
          <p:cNvSpPr txBox="1">
            <a:spLocks noChangeArrowheads="1"/>
          </p:cNvSpPr>
          <p:nvPr/>
        </p:nvSpPr>
        <p:spPr bwMode="auto">
          <a:xfrm>
            <a:off x="533400" y="1330656"/>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wrap="square">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defRPr/>
            </a:pPr>
            <a:r>
              <a:rPr lang="en-US" i="0" dirty="0" smtClean="0">
                <a:solidFill>
                  <a:srgbClr val="CC0000"/>
                </a:solidFill>
                <a:latin typeface="Liberation Sans" panose="020B0604020202020204" pitchFamily="34" charset="0"/>
              </a:rPr>
              <a:t>Presentation</a:t>
            </a:r>
          </a:p>
        </p:txBody>
      </p:sp>
      <p:sp>
        <p:nvSpPr>
          <p:cNvPr id="5735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6</a:t>
            </a:r>
            <a:endParaRPr lang="en-US" altLang="en-US" sz="1600" dirty="0">
              <a:solidFill>
                <a:schemeClr val="bg2"/>
              </a:solidFill>
              <a:latin typeface="Liberation Sans" panose="020B0604020202020204" pitchFamily="34" charset="0"/>
            </a:endParaRPr>
          </a:p>
        </p:txBody>
      </p:sp>
      <p:sp>
        <p:nvSpPr>
          <p:cNvPr id="10" name="TextBox 9"/>
          <p:cNvSpPr txBox="1"/>
          <p:nvPr/>
        </p:nvSpPr>
        <p:spPr>
          <a:xfrm>
            <a:off x="761999"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i="0" dirty="0" smtClean="0">
                <a:solidFill>
                  <a:schemeClr val="accent3"/>
                </a:solidFill>
              </a:rPr>
              <a:t>Statement Presentation and Analysis</a:t>
            </a:r>
            <a:endParaRPr lang="en-US" altLang="en-US" i="0" dirty="0">
              <a:solidFill>
                <a:schemeClr val="accent3"/>
              </a:solidFill>
            </a:endParaRPr>
          </a:p>
        </p:txBody>
      </p:sp>
      <p:sp>
        <p:nvSpPr>
          <p:cNvPr id="11" name="TextBox 10"/>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2" name="Rectangle 11"/>
          <p:cNvSpPr/>
          <p:nvPr/>
        </p:nvSpPr>
        <p:spPr>
          <a:xfrm>
            <a:off x="6489077" y="1028581"/>
            <a:ext cx="2502523" cy="800219"/>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6</a:t>
            </a:r>
            <a:endParaRPr lang="en-US" sz="1400" b="1" i="0" dirty="0">
              <a:solidFill>
                <a:srgbClr val="FF3300"/>
              </a:solidFill>
              <a:latin typeface="Liberation Sans" panose="020B0604020202020204" pitchFamily="34" charset="0"/>
            </a:endParaRPr>
          </a:p>
          <a:p>
            <a:pPr algn="l"/>
            <a:r>
              <a:rPr lang="en-US" sz="1400" i="0" dirty="0" smtClean="0">
                <a:solidFill>
                  <a:schemeClr val="tx1"/>
                </a:solidFill>
                <a:latin typeface="Liberation Sans" panose="020B0604020202020204" pitchFamily="34" charset="0"/>
              </a:rPr>
              <a:t>Discuss the presentation and analysis of inventory.</a:t>
            </a:r>
            <a:endParaRPr lang="en-US" sz="1400" i="0"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533400" y="1905000"/>
            <a:ext cx="7924800" cy="2977738"/>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68580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5000"/>
              </a:lnSpc>
              <a:spcBef>
                <a:spcPts val="1200"/>
              </a:spcBef>
              <a:buSzPct val="80000"/>
            </a:pPr>
            <a:r>
              <a:rPr lang="en-US" altLang="en-US" sz="2400" i="0" dirty="0">
                <a:solidFill>
                  <a:schemeClr val="tx1"/>
                </a:solidFill>
                <a:latin typeface="Liberation Sans" panose="020B0604020202020204" pitchFamily="34" charset="0"/>
              </a:rPr>
              <a:t>Inventory management</a:t>
            </a:r>
            <a:r>
              <a:rPr lang="en-US" altLang="en-US" sz="2400" b="0" i="0" dirty="0">
                <a:solidFill>
                  <a:schemeClr val="tx1"/>
                </a:solidFill>
                <a:latin typeface="Liberation Sans" panose="020B0604020202020204" pitchFamily="34" charset="0"/>
              </a:rPr>
              <a:t> </a:t>
            </a:r>
            <a:r>
              <a:rPr lang="en-US" altLang="en-US" sz="2300" b="0" i="0" dirty="0">
                <a:solidFill>
                  <a:schemeClr val="tx1"/>
                </a:solidFill>
                <a:latin typeface="Liberation Sans" panose="020B0604020202020204" pitchFamily="34" charset="0"/>
              </a:rPr>
              <a:t>is a double-edged sword</a:t>
            </a:r>
          </a:p>
          <a:p>
            <a:pPr lvl="1">
              <a:lnSpc>
                <a:spcPct val="125000"/>
              </a:lnSpc>
              <a:spcBef>
                <a:spcPts val="1200"/>
              </a:spcBef>
              <a:buSzPct val="95000"/>
              <a:buFontTx/>
              <a:buAutoNum type="arabicPeriod"/>
            </a:pPr>
            <a:r>
              <a:rPr lang="en-US" altLang="en-US" sz="2200" i="0" dirty="0">
                <a:solidFill>
                  <a:schemeClr val="tx1"/>
                </a:solidFill>
                <a:latin typeface="Liberation Sans" panose="020B0604020202020204" pitchFamily="34" charset="0"/>
              </a:rPr>
              <a:t>High Inventory Levels</a:t>
            </a:r>
            <a:r>
              <a:rPr lang="en-US" altLang="en-US" sz="2200" b="0" i="0" dirty="0">
                <a:solidFill>
                  <a:schemeClr val="tx1"/>
                </a:solidFill>
                <a:latin typeface="Liberation Sans" panose="020B0604020202020204" pitchFamily="34" charset="0"/>
              </a:rPr>
              <a:t> - may incur high carrying costs (e.g., investment, storage, insurance, obsolescence, and damage).</a:t>
            </a:r>
          </a:p>
          <a:p>
            <a:pPr lvl="1">
              <a:lnSpc>
                <a:spcPct val="125000"/>
              </a:lnSpc>
              <a:spcBef>
                <a:spcPts val="1200"/>
              </a:spcBef>
              <a:buSzPct val="95000"/>
              <a:buFontTx/>
              <a:buAutoNum type="arabicPeriod"/>
            </a:pPr>
            <a:r>
              <a:rPr lang="en-US" altLang="en-US" sz="2200" i="0" dirty="0">
                <a:solidFill>
                  <a:schemeClr val="tx1"/>
                </a:solidFill>
                <a:latin typeface="Liberation Sans" panose="020B0604020202020204" pitchFamily="34" charset="0"/>
              </a:rPr>
              <a:t>Low Inventory Levels</a:t>
            </a:r>
            <a:r>
              <a:rPr lang="en-US" altLang="en-US" sz="2200" b="0" i="0" dirty="0">
                <a:solidFill>
                  <a:schemeClr val="tx1"/>
                </a:solidFill>
                <a:latin typeface="Liberation Sans" panose="020B0604020202020204" pitchFamily="34" charset="0"/>
              </a:rPr>
              <a:t> – may lead to stock-outs and lost sales.</a:t>
            </a:r>
          </a:p>
        </p:txBody>
      </p:sp>
      <p:sp>
        <p:nvSpPr>
          <p:cNvPr id="58371"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altLang="en-US" sz="3200" i="0" dirty="0">
                <a:solidFill>
                  <a:schemeClr val="tx1"/>
                </a:solidFill>
                <a:latin typeface="Liberation Sans" panose="020B0604020202020204" pitchFamily="34" charset="0"/>
              </a:rPr>
              <a:t>Statement Presentation and Analysis</a:t>
            </a:r>
          </a:p>
        </p:txBody>
      </p:sp>
      <p:sp>
        <p:nvSpPr>
          <p:cNvPr id="58372"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49158" name="Text Box 8"/>
          <p:cNvSpPr txBox="1">
            <a:spLocks noChangeArrowheads="1"/>
          </p:cNvSpPr>
          <p:nvPr/>
        </p:nvSpPr>
        <p:spPr bwMode="auto">
          <a:xfrm>
            <a:off x="533400" y="12954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defRPr/>
            </a:pPr>
            <a:r>
              <a:rPr lang="en-US" i="0" dirty="0" smtClean="0">
                <a:solidFill>
                  <a:srgbClr val="CC0000"/>
                </a:solidFill>
                <a:latin typeface="Liberation Sans" panose="020B0604020202020204" pitchFamily="34" charset="0"/>
              </a:rPr>
              <a:t>Analysis</a:t>
            </a:r>
          </a:p>
        </p:txBody>
      </p:sp>
      <p:sp>
        <p:nvSpPr>
          <p:cNvPr id="5837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6</a:t>
            </a:r>
            <a:endParaRPr lang="en-US" altLang="en-US" sz="1600"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533400" y="1295400"/>
            <a:ext cx="8039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ct val="120000"/>
              </a:lnSpc>
              <a:spcBef>
                <a:spcPct val="50000"/>
              </a:spcBef>
              <a:defRPr/>
            </a:pPr>
            <a:r>
              <a:rPr lang="en-US" sz="2300" i="0" dirty="0">
                <a:solidFill>
                  <a:schemeClr val="tx2">
                    <a:lumMod val="75000"/>
                  </a:schemeClr>
                </a:solidFill>
                <a:latin typeface="Liberation Sans" panose="020B0604020202020204" pitchFamily="34" charset="0"/>
              </a:rPr>
              <a:t>Inventory turnover </a:t>
            </a:r>
            <a:r>
              <a:rPr lang="en-US" sz="2300" b="0" i="0" dirty="0">
                <a:solidFill>
                  <a:srgbClr val="000000"/>
                </a:solidFill>
                <a:latin typeface="Liberation Sans" panose="020B0604020202020204" pitchFamily="34" charset="0"/>
              </a:rPr>
              <a:t>measures the number of times on average the inventory is sold during the period.</a:t>
            </a:r>
          </a:p>
        </p:txBody>
      </p:sp>
      <p:sp>
        <p:nvSpPr>
          <p:cNvPr id="59395" name="Text Box 6"/>
          <p:cNvSpPr txBox="1">
            <a:spLocks noChangeArrowheads="1"/>
          </p:cNvSpPr>
          <p:nvPr/>
        </p:nvSpPr>
        <p:spPr bwMode="auto">
          <a:xfrm>
            <a:off x="3657600" y="2392363"/>
            <a:ext cx="434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2200" b="0" i="0" dirty="0">
                <a:solidFill>
                  <a:schemeClr val="tx1"/>
                </a:solidFill>
                <a:latin typeface="Liberation Sans" panose="020B0604020202020204" pitchFamily="34" charset="0"/>
              </a:rPr>
              <a:t>Cost of Goods Sold</a:t>
            </a:r>
          </a:p>
        </p:txBody>
      </p:sp>
      <p:sp>
        <p:nvSpPr>
          <p:cNvPr id="59396" name="Text Box 7"/>
          <p:cNvSpPr txBox="1">
            <a:spLocks noChangeArrowheads="1"/>
          </p:cNvSpPr>
          <p:nvPr/>
        </p:nvSpPr>
        <p:spPr bwMode="auto">
          <a:xfrm>
            <a:off x="3657600" y="3078163"/>
            <a:ext cx="434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2200" b="0" i="0" dirty="0">
                <a:solidFill>
                  <a:schemeClr val="tx1"/>
                </a:solidFill>
                <a:latin typeface="Liberation Sans" panose="020B0604020202020204" pitchFamily="34" charset="0"/>
              </a:rPr>
              <a:t>Average Inventory  </a:t>
            </a:r>
          </a:p>
        </p:txBody>
      </p:sp>
      <p:sp>
        <p:nvSpPr>
          <p:cNvPr id="59397" name="Text Box 9"/>
          <p:cNvSpPr txBox="1">
            <a:spLocks noChangeArrowheads="1"/>
          </p:cNvSpPr>
          <p:nvPr/>
        </p:nvSpPr>
        <p:spPr bwMode="auto">
          <a:xfrm>
            <a:off x="685800" y="2560638"/>
            <a:ext cx="236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2200" i="0" dirty="0">
                <a:solidFill>
                  <a:schemeClr val="tx2">
                    <a:lumMod val="75000"/>
                  </a:schemeClr>
                </a:solidFill>
                <a:latin typeface="Liberation Sans" panose="020B0604020202020204" pitchFamily="34" charset="0"/>
              </a:rPr>
              <a:t>Inventory Turnover</a:t>
            </a:r>
          </a:p>
        </p:txBody>
      </p:sp>
      <p:sp>
        <p:nvSpPr>
          <p:cNvPr id="59398" name="Text Box 10"/>
          <p:cNvSpPr txBox="1">
            <a:spLocks noChangeArrowheads="1"/>
          </p:cNvSpPr>
          <p:nvPr/>
        </p:nvSpPr>
        <p:spPr bwMode="auto">
          <a:xfrm>
            <a:off x="2819400" y="2833688"/>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lnSpc>
                <a:spcPct val="75000"/>
              </a:lnSpc>
            </a:pPr>
            <a:r>
              <a:rPr lang="en-US" altLang="en-US" sz="2000" b="0" i="0" dirty="0">
                <a:solidFill>
                  <a:schemeClr val="tx1"/>
                </a:solidFill>
                <a:latin typeface="Liberation Sans" panose="020B0604020202020204" pitchFamily="34" charset="0"/>
              </a:rPr>
              <a:t> =</a:t>
            </a:r>
          </a:p>
        </p:txBody>
      </p:sp>
      <p:sp>
        <p:nvSpPr>
          <p:cNvPr id="50184" name="Rectangle 13"/>
          <p:cNvSpPr>
            <a:spLocks noChangeArrowheads="1"/>
          </p:cNvSpPr>
          <p:nvPr/>
        </p:nvSpPr>
        <p:spPr bwMode="auto">
          <a:xfrm>
            <a:off x="533400" y="3992563"/>
            <a:ext cx="8153400"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nSpc>
                <a:spcPct val="120000"/>
              </a:lnSpc>
              <a:spcBef>
                <a:spcPct val="50000"/>
              </a:spcBef>
              <a:defRPr/>
            </a:pPr>
            <a:r>
              <a:rPr lang="en-US" sz="2300" i="0" dirty="0">
                <a:solidFill>
                  <a:schemeClr val="tx2">
                    <a:lumMod val="75000"/>
                  </a:schemeClr>
                </a:solidFill>
                <a:latin typeface="Liberation Sans" panose="020B0604020202020204" pitchFamily="34" charset="0"/>
              </a:rPr>
              <a:t>Days in inventory </a:t>
            </a:r>
            <a:r>
              <a:rPr lang="en-US" sz="2300" b="0" i="0" dirty="0">
                <a:solidFill>
                  <a:srgbClr val="000000"/>
                </a:solidFill>
                <a:latin typeface="Liberation Sans" panose="020B0604020202020204" pitchFamily="34" charset="0"/>
              </a:rPr>
              <a:t>measures the average number of days inventory is held.</a:t>
            </a:r>
          </a:p>
        </p:txBody>
      </p:sp>
      <p:sp>
        <p:nvSpPr>
          <p:cNvPr id="59400" name="Text Box 14"/>
          <p:cNvSpPr txBox="1">
            <a:spLocks noChangeArrowheads="1"/>
          </p:cNvSpPr>
          <p:nvPr/>
        </p:nvSpPr>
        <p:spPr bwMode="auto">
          <a:xfrm>
            <a:off x="3657600" y="4906963"/>
            <a:ext cx="434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2200" b="0" i="0" dirty="0">
                <a:solidFill>
                  <a:schemeClr val="tx1"/>
                </a:solidFill>
                <a:latin typeface="Liberation Sans" panose="020B0604020202020204" pitchFamily="34" charset="0"/>
              </a:rPr>
              <a:t>Days in Year (365)</a:t>
            </a:r>
          </a:p>
        </p:txBody>
      </p:sp>
      <p:sp>
        <p:nvSpPr>
          <p:cNvPr id="59401" name="Text Box 15"/>
          <p:cNvSpPr txBox="1">
            <a:spLocks noChangeArrowheads="1"/>
          </p:cNvSpPr>
          <p:nvPr/>
        </p:nvSpPr>
        <p:spPr bwMode="auto">
          <a:xfrm>
            <a:off x="3657600" y="5592763"/>
            <a:ext cx="434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2200" b="0" i="0" dirty="0">
                <a:solidFill>
                  <a:schemeClr val="tx1"/>
                </a:solidFill>
                <a:latin typeface="Liberation Sans" panose="020B0604020202020204" pitchFamily="34" charset="0"/>
              </a:rPr>
              <a:t>Inventory Turnover  </a:t>
            </a:r>
          </a:p>
        </p:txBody>
      </p:sp>
      <p:sp>
        <p:nvSpPr>
          <p:cNvPr id="59402" name="Freeform 16"/>
          <p:cNvSpPr>
            <a:spLocks/>
          </p:cNvSpPr>
          <p:nvPr/>
        </p:nvSpPr>
        <p:spPr bwMode="auto">
          <a:xfrm>
            <a:off x="3651250" y="5481638"/>
            <a:ext cx="4425950" cy="3175"/>
          </a:xfrm>
          <a:custGeom>
            <a:avLst/>
            <a:gdLst>
              <a:gd name="T0" fmla="*/ 0 w 2788"/>
              <a:gd name="T1" fmla="*/ 2147483647 h 2"/>
              <a:gd name="T2" fmla="*/ 2147483647 w 2788"/>
              <a:gd name="T3" fmla="*/ 0 h 2"/>
              <a:gd name="T4" fmla="*/ 0 60000 65536"/>
              <a:gd name="T5" fmla="*/ 0 60000 65536"/>
              <a:gd name="T6" fmla="*/ 0 w 2788"/>
              <a:gd name="T7" fmla="*/ 0 h 2"/>
              <a:gd name="T8" fmla="*/ 2788 w 2788"/>
              <a:gd name="T9" fmla="*/ 2 h 2"/>
            </a:gdLst>
            <a:ahLst/>
            <a:cxnLst>
              <a:cxn ang="T4">
                <a:pos x="T0" y="T1"/>
              </a:cxn>
              <a:cxn ang="T5">
                <a:pos x="T2" y="T3"/>
              </a:cxn>
            </a:cxnLst>
            <a:rect l="T6" t="T7" r="T8" b="T9"/>
            <a:pathLst>
              <a:path w="2788" h="2">
                <a:moveTo>
                  <a:pt x="0" y="2"/>
                </a:moveTo>
                <a:lnTo>
                  <a:pt x="2788"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Liberation Sans" panose="020B0604020202020204" pitchFamily="34" charset="0"/>
            </a:endParaRPr>
          </a:p>
        </p:txBody>
      </p:sp>
      <p:sp>
        <p:nvSpPr>
          <p:cNvPr id="59403" name="Text Box 17"/>
          <p:cNvSpPr txBox="1">
            <a:spLocks noChangeArrowheads="1"/>
          </p:cNvSpPr>
          <p:nvPr/>
        </p:nvSpPr>
        <p:spPr bwMode="auto">
          <a:xfrm>
            <a:off x="685800" y="5075238"/>
            <a:ext cx="236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2200" i="0" dirty="0">
                <a:solidFill>
                  <a:schemeClr val="tx2">
                    <a:lumMod val="75000"/>
                  </a:schemeClr>
                </a:solidFill>
                <a:latin typeface="Liberation Sans" panose="020B0604020202020204" pitchFamily="34" charset="0"/>
              </a:rPr>
              <a:t>Days in Inventory</a:t>
            </a:r>
          </a:p>
        </p:txBody>
      </p:sp>
      <p:sp>
        <p:nvSpPr>
          <p:cNvPr id="59404" name="Text Box 18"/>
          <p:cNvSpPr txBox="1">
            <a:spLocks noChangeArrowheads="1"/>
          </p:cNvSpPr>
          <p:nvPr/>
        </p:nvSpPr>
        <p:spPr bwMode="auto">
          <a:xfrm>
            <a:off x="2819400" y="5348288"/>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lnSpc>
                <a:spcPct val="75000"/>
              </a:lnSpc>
            </a:pPr>
            <a:r>
              <a:rPr lang="en-US" altLang="en-US" sz="2000" b="0" i="0" dirty="0">
                <a:solidFill>
                  <a:schemeClr val="tx1"/>
                </a:solidFill>
                <a:latin typeface="Liberation Sans" panose="020B0604020202020204" pitchFamily="34" charset="0"/>
              </a:rPr>
              <a:t> =</a:t>
            </a:r>
          </a:p>
        </p:txBody>
      </p:sp>
      <p:sp>
        <p:nvSpPr>
          <p:cNvPr id="59405" name="Line 23"/>
          <p:cNvSpPr>
            <a:spLocks noChangeShapeType="1"/>
          </p:cNvSpPr>
          <p:nvPr/>
        </p:nvSpPr>
        <p:spPr bwMode="auto">
          <a:xfrm>
            <a:off x="457200" y="3763963"/>
            <a:ext cx="8229600" cy="0"/>
          </a:xfrm>
          <a:prstGeom prst="line">
            <a:avLst/>
          </a:prstGeom>
          <a:noFill/>
          <a:ln w="38100" cap="sq">
            <a:solidFill>
              <a:srgbClr val="0000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59406"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altLang="en-US" sz="3200" i="0" dirty="0" smtClean="0">
                <a:solidFill>
                  <a:schemeClr val="tx2">
                    <a:lumMod val="75000"/>
                  </a:schemeClr>
                </a:solidFill>
                <a:latin typeface="Liberation Sans" panose="020B0604020202020204" pitchFamily="34" charset="0"/>
              </a:rPr>
              <a:t>Analysis</a:t>
            </a:r>
            <a:endParaRPr lang="en-US" altLang="en-US" sz="3200" i="0" dirty="0">
              <a:solidFill>
                <a:schemeClr val="tx2">
                  <a:lumMod val="75000"/>
                </a:schemeClr>
              </a:solidFill>
              <a:latin typeface="Liberation Sans" panose="020B0604020202020204" pitchFamily="34" charset="0"/>
            </a:endParaRPr>
          </a:p>
        </p:txBody>
      </p:sp>
      <p:sp>
        <p:nvSpPr>
          <p:cNvPr id="59407"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5940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6</a:t>
            </a:r>
            <a:endParaRPr lang="en-US" altLang="en-US" sz="1600" dirty="0">
              <a:solidFill>
                <a:schemeClr val="bg2"/>
              </a:solidFill>
              <a:latin typeface="Liberation Sans" panose="020B0604020202020204" pitchFamily="34" charset="0"/>
            </a:endParaRPr>
          </a:p>
        </p:txBody>
      </p:sp>
      <p:sp>
        <p:nvSpPr>
          <p:cNvPr id="59409" name="Freeform 16"/>
          <p:cNvSpPr>
            <a:spLocks/>
          </p:cNvSpPr>
          <p:nvPr/>
        </p:nvSpPr>
        <p:spPr bwMode="auto">
          <a:xfrm>
            <a:off x="3657600" y="2971800"/>
            <a:ext cx="4425950" cy="3175"/>
          </a:xfrm>
          <a:custGeom>
            <a:avLst/>
            <a:gdLst>
              <a:gd name="T0" fmla="*/ 0 w 2788"/>
              <a:gd name="T1" fmla="*/ 2147483647 h 2"/>
              <a:gd name="T2" fmla="*/ 2147483647 w 2788"/>
              <a:gd name="T3" fmla="*/ 0 h 2"/>
              <a:gd name="T4" fmla="*/ 0 60000 65536"/>
              <a:gd name="T5" fmla="*/ 0 60000 65536"/>
              <a:gd name="T6" fmla="*/ 0 w 2788"/>
              <a:gd name="T7" fmla="*/ 0 h 2"/>
              <a:gd name="T8" fmla="*/ 2788 w 2788"/>
              <a:gd name="T9" fmla="*/ 2 h 2"/>
            </a:gdLst>
            <a:ahLst/>
            <a:cxnLst>
              <a:cxn ang="T4">
                <a:pos x="T0" y="T1"/>
              </a:cxn>
              <a:cxn ang="T5">
                <a:pos x="T2" y="T3"/>
              </a:cxn>
            </a:cxnLst>
            <a:rect l="T6" t="T7" r="T8" b="T9"/>
            <a:pathLst>
              <a:path w="2788" h="2">
                <a:moveTo>
                  <a:pt x="0" y="2"/>
                </a:moveTo>
                <a:lnTo>
                  <a:pt x="2788"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3409348"/>
            <a:ext cx="8534400" cy="1391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418" name="Text Box 5"/>
          <p:cNvSpPr txBox="1">
            <a:spLocks noChangeArrowheads="1"/>
          </p:cNvSpPr>
          <p:nvPr/>
        </p:nvSpPr>
        <p:spPr bwMode="auto">
          <a:xfrm>
            <a:off x="533400" y="1219200"/>
            <a:ext cx="8229600" cy="197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5000"/>
              </a:lnSpc>
            </a:pPr>
            <a:r>
              <a:rPr lang="en-US" altLang="en-US" sz="2000" i="0" dirty="0">
                <a:solidFill>
                  <a:schemeClr val="tx1"/>
                </a:solidFill>
                <a:latin typeface="Liberation Sans" panose="020B0604020202020204" pitchFamily="34" charset="0"/>
              </a:rPr>
              <a:t>Illustration:  </a:t>
            </a:r>
            <a:r>
              <a:rPr lang="en-US" altLang="en-US" sz="2000" i="0" dirty="0" smtClean="0">
                <a:solidFill>
                  <a:srgbClr val="CC0000"/>
                </a:solidFill>
                <a:latin typeface="Liberation Sans" panose="020B0604020202020204" pitchFamily="34" charset="0"/>
              </a:rPr>
              <a:t>Esprit </a:t>
            </a:r>
            <a:r>
              <a:rPr lang="en-US" altLang="en-US" sz="2000" i="0" dirty="0">
                <a:solidFill>
                  <a:srgbClr val="CC0000"/>
                </a:solidFill>
                <a:latin typeface="Liberation Sans" panose="020B0604020202020204" pitchFamily="34" charset="0"/>
              </a:rPr>
              <a:t>Holdings </a:t>
            </a:r>
            <a:r>
              <a:rPr lang="en-US" altLang="en-US" sz="2000" b="0" i="0" dirty="0">
                <a:solidFill>
                  <a:schemeClr val="tx1"/>
                </a:solidFill>
                <a:latin typeface="Liberation Sans" panose="020B0604020202020204" pitchFamily="34" charset="0"/>
              </a:rPr>
              <a:t>(HKG) reported in a recent annual report a beginning inventory of </a:t>
            </a:r>
            <a:r>
              <a:rPr lang="en-US" altLang="en-US" sz="2000" b="0" i="0" dirty="0" smtClean="0">
                <a:solidFill>
                  <a:schemeClr val="tx1"/>
                </a:solidFill>
                <a:latin typeface="Liberation Sans" panose="020B0604020202020204" pitchFamily="34" charset="0"/>
              </a:rPr>
              <a:t>HK$3,209 </a:t>
            </a:r>
            <a:r>
              <a:rPr lang="en-US" altLang="en-US" sz="2000" b="0" i="0" dirty="0">
                <a:solidFill>
                  <a:schemeClr val="tx1"/>
                </a:solidFill>
                <a:latin typeface="Liberation Sans" panose="020B0604020202020204" pitchFamily="34" charset="0"/>
              </a:rPr>
              <a:t>million, an ending inventory of </a:t>
            </a:r>
            <a:r>
              <a:rPr lang="en-US" altLang="en-US" sz="2000" b="0" i="0" dirty="0" smtClean="0">
                <a:solidFill>
                  <a:schemeClr val="tx1"/>
                </a:solidFill>
                <a:latin typeface="Liberation Sans" panose="020B0604020202020204" pitchFamily="34" charset="0"/>
              </a:rPr>
              <a:t>HK$3,254 </a:t>
            </a:r>
            <a:r>
              <a:rPr lang="en-US" altLang="en-US" sz="2000" b="0" i="0" dirty="0">
                <a:solidFill>
                  <a:schemeClr val="tx1"/>
                </a:solidFill>
                <a:latin typeface="Liberation Sans" panose="020B0604020202020204" pitchFamily="34" charset="0"/>
              </a:rPr>
              <a:t>million, and cost of goods sold for the year ended of </a:t>
            </a:r>
            <a:r>
              <a:rPr lang="en-US" altLang="en-US" sz="2000" b="0" i="0" dirty="0" smtClean="0">
                <a:solidFill>
                  <a:schemeClr val="tx1"/>
                </a:solidFill>
                <a:latin typeface="Liberation Sans" panose="020B0604020202020204" pitchFamily="34" charset="0"/>
              </a:rPr>
              <a:t>HK$12,071 </a:t>
            </a:r>
            <a:r>
              <a:rPr lang="en-US" altLang="en-US" sz="2000" b="0" i="0" dirty="0">
                <a:solidFill>
                  <a:schemeClr val="tx1"/>
                </a:solidFill>
                <a:latin typeface="Liberation Sans" panose="020B0604020202020204" pitchFamily="34" charset="0"/>
              </a:rPr>
              <a:t>million. The inventory turnover formula and computation for Esprit Holdings are shown below</a:t>
            </a:r>
            <a:r>
              <a:rPr lang="en-US" altLang="en-US" sz="2000" b="0" i="0" dirty="0" smtClean="0">
                <a:solidFill>
                  <a:schemeClr val="tx1"/>
                </a:solidFill>
                <a:latin typeface="Liberation Sans" panose="020B0604020202020204" pitchFamily="34" charset="0"/>
              </a:rPr>
              <a:t>.</a:t>
            </a:r>
            <a:endParaRPr lang="en-US" altLang="en-US" sz="2000" b="0" i="0" dirty="0">
              <a:solidFill>
                <a:schemeClr val="tx1"/>
              </a:solidFill>
              <a:latin typeface="Liberation Sans" panose="020B0604020202020204" pitchFamily="34" charset="0"/>
            </a:endParaRPr>
          </a:p>
        </p:txBody>
      </p:sp>
      <p:sp>
        <p:nvSpPr>
          <p:cNvPr id="60420" name="Rectangle 7"/>
          <p:cNvSpPr>
            <a:spLocks noChangeArrowheads="1"/>
          </p:cNvSpPr>
          <p:nvPr/>
        </p:nvSpPr>
        <p:spPr bwMode="auto">
          <a:xfrm>
            <a:off x="2819400" y="4876800"/>
            <a:ext cx="5943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5000"/>
              </a:lnSpc>
            </a:pPr>
            <a:r>
              <a:rPr lang="en-US" altLang="en-US" sz="2000" i="0" dirty="0">
                <a:solidFill>
                  <a:schemeClr val="tx1"/>
                </a:solidFill>
                <a:latin typeface="Liberation Sans" panose="020B0604020202020204" pitchFamily="34" charset="0"/>
              </a:rPr>
              <a:t>Days in Inventory:</a:t>
            </a:r>
            <a:r>
              <a:rPr lang="en-US" altLang="en-US" sz="2000" b="0" i="0" dirty="0">
                <a:solidFill>
                  <a:schemeClr val="tx1"/>
                </a:solidFill>
                <a:latin typeface="Liberation Sans" panose="020B0604020202020204" pitchFamily="34" charset="0"/>
              </a:rPr>
              <a:t>  Inventory turnover of </a:t>
            </a:r>
            <a:r>
              <a:rPr lang="en-US" altLang="en-US" sz="2000" b="0" i="0" dirty="0" smtClean="0">
                <a:solidFill>
                  <a:schemeClr val="tx1"/>
                </a:solidFill>
                <a:latin typeface="Liberation Sans" panose="020B0604020202020204" pitchFamily="34" charset="0"/>
              </a:rPr>
              <a:t>3.7 </a:t>
            </a:r>
            <a:r>
              <a:rPr lang="en-US" altLang="en-US" sz="2000" b="0" i="0" dirty="0">
                <a:solidFill>
                  <a:schemeClr val="tx1"/>
                </a:solidFill>
                <a:latin typeface="Liberation Sans" panose="020B0604020202020204" pitchFamily="34" charset="0"/>
              </a:rPr>
              <a:t>times divided into 365 is approximately </a:t>
            </a:r>
            <a:r>
              <a:rPr lang="en-US" altLang="en-US" sz="2000" i="0" dirty="0" smtClean="0">
                <a:solidFill>
                  <a:schemeClr val="tx1"/>
                </a:solidFill>
                <a:latin typeface="Liberation Sans" panose="020B0604020202020204" pitchFamily="34" charset="0"/>
              </a:rPr>
              <a:t>99 </a:t>
            </a:r>
            <a:r>
              <a:rPr lang="en-US" altLang="en-US" sz="2000" i="0" dirty="0">
                <a:solidFill>
                  <a:schemeClr val="tx1"/>
                </a:solidFill>
                <a:latin typeface="Liberation Sans" panose="020B0604020202020204" pitchFamily="34" charset="0"/>
              </a:rPr>
              <a:t>days</a:t>
            </a:r>
            <a:r>
              <a:rPr lang="en-US" altLang="en-US" sz="2000" b="0" i="0" dirty="0">
                <a:solidFill>
                  <a:schemeClr val="tx1"/>
                </a:solidFill>
                <a:latin typeface="Liberation Sans" panose="020B0604020202020204" pitchFamily="34" charset="0"/>
              </a:rPr>
              <a:t>.  This is the approximate time that it takes a company to sell the inventory.</a:t>
            </a:r>
          </a:p>
        </p:txBody>
      </p:sp>
      <p:sp>
        <p:nvSpPr>
          <p:cNvPr id="60422"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6042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6</a:t>
            </a:r>
            <a:endParaRPr lang="en-US" altLang="en-US" sz="1600" dirty="0">
              <a:solidFill>
                <a:schemeClr val="bg2"/>
              </a:solidFill>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altLang="en-US" sz="3200" i="0" dirty="0" smtClean="0">
                <a:solidFill>
                  <a:schemeClr val="tx2">
                    <a:lumMod val="75000"/>
                  </a:schemeClr>
                </a:solidFill>
                <a:latin typeface="Liberation Sans" panose="020B0604020202020204" pitchFamily="34" charset="0"/>
              </a:rPr>
              <a:t>Analysis</a:t>
            </a:r>
            <a:endParaRPr lang="en-US" altLang="en-US" sz="3200" i="0" dirty="0">
              <a:solidFill>
                <a:schemeClr val="tx2">
                  <a:lumMod val="75000"/>
                </a:schemeClr>
              </a:solidFill>
              <a:latin typeface="Liberation Sans" panose="020B0604020202020204" pitchFamily="34" charset="0"/>
            </a:endParaRPr>
          </a:p>
        </p:txBody>
      </p:sp>
      <p:sp>
        <p:nvSpPr>
          <p:cNvPr id="2" name="Rectangle 1"/>
          <p:cNvSpPr/>
          <p:nvPr/>
        </p:nvSpPr>
        <p:spPr>
          <a:xfrm>
            <a:off x="263856" y="4827431"/>
            <a:ext cx="2098344" cy="830997"/>
          </a:xfrm>
          <a:prstGeom prst="rect">
            <a:avLst/>
          </a:prstGeom>
          <a:solidFill>
            <a:schemeClr val="accent3"/>
          </a:solidFill>
        </p:spPr>
        <p:txBody>
          <a:bodyPr wrap="square">
            <a:spAutoFit/>
          </a:bodyPr>
          <a:lstStyle/>
          <a:p>
            <a:r>
              <a:rPr lang="en-US" sz="1200" i="0" dirty="0">
                <a:solidFill>
                  <a:schemeClr val="tx1"/>
                </a:solidFill>
                <a:latin typeface="Liberation Sans" panose="020B0604020202020204" pitchFamily="34" charset="0"/>
              </a:rPr>
              <a:t>Illustration 6-17</a:t>
            </a:r>
          </a:p>
          <a:p>
            <a:r>
              <a:rPr lang="en-US" sz="1200" b="0" i="0" dirty="0">
                <a:solidFill>
                  <a:schemeClr val="tx1"/>
                </a:solidFill>
                <a:latin typeface="Liberation Sans" panose="020B0604020202020204" pitchFamily="34" charset="0"/>
              </a:rPr>
              <a:t>Inventory turnover formula </a:t>
            </a:r>
            <a:r>
              <a:rPr lang="en-US" sz="1200" b="0" i="0" dirty="0" smtClean="0">
                <a:solidFill>
                  <a:schemeClr val="tx1"/>
                </a:solidFill>
                <a:latin typeface="Liberation Sans" panose="020B0604020202020204" pitchFamily="34" charset="0"/>
              </a:rPr>
              <a:t>and computation </a:t>
            </a:r>
            <a:r>
              <a:rPr lang="en-US" sz="1200" b="0" i="0" dirty="0">
                <a:solidFill>
                  <a:schemeClr val="tx1"/>
                </a:solidFill>
                <a:latin typeface="Liberation Sans" panose="020B0604020202020204" pitchFamily="34" charset="0"/>
              </a:rPr>
              <a:t>for Esprit </a:t>
            </a:r>
            <a:r>
              <a:rPr lang="en-US" sz="1200" b="0" i="0" dirty="0" smtClean="0">
                <a:solidFill>
                  <a:schemeClr val="tx1"/>
                </a:solidFill>
                <a:latin typeface="Liberation Sans" panose="020B0604020202020204" pitchFamily="34" charset="0"/>
              </a:rPr>
              <a:t>Holdings (</a:t>
            </a:r>
            <a:r>
              <a:rPr lang="en-US" sz="1200" b="0" i="0" dirty="0">
                <a:solidFill>
                  <a:schemeClr val="tx1"/>
                </a:solidFill>
                <a:latin typeface="Liberation Sans" panose="020B0604020202020204" pitchFamily="34" charset="0"/>
              </a:rPr>
              <a:t>in millions)</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8126104" cy="560388"/>
          </a:xfrm>
          <a:prstGeom prst="rect">
            <a:avLst/>
          </a:prstGeom>
          <a:noFill/>
          <a:ln>
            <a:noFill/>
          </a:ln>
          <a:effectLst/>
        </p:spPr>
        <p:txBody>
          <a:bodyPr lIns="90488" tIns="44450" rIns="90488" bIns="44450" anchor="ctr" anchorCtr="0"/>
          <a:lstStyle/>
          <a:p>
            <a:pPr algn="l"/>
            <a:r>
              <a:rPr lang="en-US" altLang="en-US" sz="2800" b="1" i="0" dirty="0" smtClean="0">
                <a:solidFill>
                  <a:srgbClr val="FF0000"/>
                </a:solidFill>
                <a:latin typeface="Liberation Sans" panose="020B0604020202020204" pitchFamily="34" charset="0"/>
              </a:rPr>
              <a:t>ACCOUNTING ACROSS THE ORGANIZATION</a:t>
            </a:r>
            <a:endParaRPr lang="en-US" altLang="en-US" sz="2800" b="1" i="0" dirty="0">
              <a:solidFill>
                <a:srgbClr val="FF0000"/>
              </a:solidFill>
              <a:latin typeface="Liberation Sans" panose="020B0604020202020204" pitchFamily="34" charset="0"/>
            </a:endParaRPr>
          </a:p>
        </p:txBody>
      </p:sp>
      <p:sp>
        <p:nvSpPr>
          <p:cNvPr id="2" name="Rectangle 1"/>
          <p:cNvSpPr/>
          <p:nvPr/>
        </p:nvSpPr>
        <p:spPr>
          <a:xfrm>
            <a:off x="484496" y="1165344"/>
            <a:ext cx="8153400" cy="4702056"/>
          </a:xfrm>
          <a:prstGeom prst="rect">
            <a:avLst/>
          </a:prstGeom>
        </p:spPr>
        <p:txBody>
          <a:bodyPr wrap="square">
            <a:spAutoFit/>
          </a:bodyPr>
          <a:lstStyle/>
          <a:p>
            <a:pPr algn="just">
              <a:lnSpc>
                <a:spcPct val="105000"/>
              </a:lnSpc>
              <a:spcBef>
                <a:spcPts val="600"/>
              </a:spcBef>
            </a:pPr>
            <a:r>
              <a:rPr lang="en-US" sz="2100" b="1" i="0" dirty="0" smtClean="0">
                <a:solidFill>
                  <a:schemeClr val="tx1"/>
                </a:solidFill>
                <a:latin typeface="Liberation Sans" panose="020B0604020202020204" pitchFamily="34" charset="0"/>
              </a:rPr>
              <a:t>A Big Hiccup</a:t>
            </a:r>
          </a:p>
          <a:p>
            <a:pPr algn="just">
              <a:lnSpc>
                <a:spcPct val="105000"/>
              </a:lnSpc>
              <a:spcBef>
                <a:spcPts val="600"/>
              </a:spcBef>
            </a:pPr>
            <a:r>
              <a:rPr lang="en-US" sz="2100" b="0" i="0" dirty="0" smtClean="0">
                <a:solidFill>
                  <a:schemeClr val="tx1"/>
                </a:solidFill>
                <a:latin typeface="Liberation Sans" panose="020B0604020202020204" pitchFamily="34" charset="0"/>
              </a:rPr>
              <a:t>JIT </a:t>
            </a:r>
            <a:r>
              <a:rPr lang="en-US" sz="2100" b="0" i="0" dirty="0">
                <a:solidFill>
                  <a:schemeClr val="tx1"/>
                </a:solidFill>
                <a:latin typeface="Liberation Sans" panose="020B0604020202020204" pitchFamily="34" charset="0"/>
              </a:rPr>
              <a:t>can save </a:t>
            </a:r>
            <a:r>
              <a:rPr lang="en-US" sz="2100" b="0" i="0" dirty="0" smtClean="0">
                <a:solidFill>
                  <a:schemeClr val="tx1"/>
                </a:solidFill>
                <a:latin typeface="Liberation Sans" panose="020B0604020202020204" pitchFamily="34" charset="0"/>
              </a:rPr>
              <a:t>a company </a:t>
            </a:r>
            <a:r>
              <a:rPr lang="en-US" sz="2100" b="0" i="0" dirty="0">
                <a:solidFill>
                  <a:schemeClr val="tx1"/>
                </a:solidFill>
                <a:latin typeface="Liberation Sans" panose="020B0604020202020204" pitchFamily="34" charset="0"/>
              </a:rPr>
              <a:t>a </a:t>
            </a:r>
            <a:r>
              <a:rPr lang="en-US" sz="2100" b="0" i="0" dirty="0" smtClean="0">
                <a:solidFill>
                  <a:schemeClr val="tx1"/>
                </a:solidFill>
                <a:latin typeface="Liberation Sans" panose="020B0604020202020204" pitchFamily="34" charset="0"/>
              </a:rPr>
              <a:t>lot of </a:t>
            </a:r>
            <a:r>
              <a:rPr lang="en-US" sz="2100" b="0" i="0" dirty="0">
                <a:solidFill>
                  <a:schemeClr val="tx1"/>
                </a:solidFill>
                <a:latin typeface="Liberation Sans" panose="020B0604020202020204" pitchFamily="34" charset="0"/>
              </a:rPr>
              <a:t>money, </a:t>
            </a:r>
            <a:r>
              <a:rPr lang="en-US" sz="2100" b="0" i="0" dirty="0" smtClean="0">
                <a:solidFill>
                  <a:schemeClr val="tx1"/>
                </a:solidFill>
                <a:latin typeface="Liberation Sans" panose="020B0604020202020204" pitchFamily="34" charset="0"/>
              </a:rPr>
              <a:t>but it </a:t>
            </a:r>
            <a:r>
              <a:rPr lang="en-US" sz="2100" b="0" i="0" dirty="0">
                <a:solidFill>
                  <a:schemeClr val="tx1"/>
                </a:solidFill>
                <a:latin typeface="Liberation Sans" panose="020B0604020202020204" pitchFamily="34" charset="0"/>
              </a:rPr>
              <a:t>isn’t </a:t>
            </a:r>
            <a:r>
              <a:rPr lang="en-US" sz="2100" b="0" i="0" dirty="0" smtClean="0">
                <a:solidFill>
                  <a:schemeClr val="tx1"/>
                </a:solidFill>
                <a:latin typeface="Liberation Sans" panose="020B0604020202020204" pitchFamily="34" charset="0"/>
              </a:rPr>
              <a:t>without risk</a:t>
            </a:r>
            <a:r>
              <a:rPr lang="en-US" sz="2100" b="0" i="0" dirty="0">
                <a:solidFill>
                  <a:schemeClr val="tx1"/>
                </a:solidFill>
                <a:latin typeface="Liberation Sans" panose="020B0604020202020204" pitchFamily="34" charset="0"/>
              </a:rPr>
              <a:t>. An </a:t>
            </a:r>
            <a:r>
              <a:rPr lang="en-US" sz="2100" b="0" i="0" dirty="0" smtClean="0">
                <a:solidFill>
                  <a:schemeClr val="tx1"/>
                </a:solidFill>
                <a:latin typeface="Liberation Sans" panose="020B0604020202020204" pitchFamily="34" charset="0"/>
              </a:rPr>
              <a:t>unexpected disruption in </a:t>
            </a:r>
            <a:r>
              <a:rPr lang="en-US" sz="2100" b="0" i="0" dirty="0">
                <a:solidFill>
                  <a:schemeClr val="tx1"/>
                </a:solidFill>
                <a:latin typeface="Liberation Sans" panose="020B0604020202020204" pitchFamily="34" charset="0"/>
              </a:rPr>
              <a:t>the </a:t>
            </a:r>
            <a:r>
              <a:rPr lang="en-US" sz="2100" b="0" i="0" dirty="0" smtClean="0">
                <a:solidFill>
                  <a:schemeClr val="tx1"/>
                </a:solidFill>
                <a:latin typeface="Liberation Sans" panose="020B0604020202020204" pitchFamily="34" charset="0"/>
              </a:rPr>
              <a:t>supply chain can cost </a:t>
            </a:r>
            <a:r>
              <a:rPr lang="en-US" sz="2100" b="0" i="0" dirty="0">
                <a:solidFill>
                  <a:schemeClr val="tx1"/>
                </a:solidFill>
                <a:latin typeface="Liberation Sans" panose="020B0604020202020204" pitchFamily="34" charset="0"/>
              </a:rPr>
              <a:t>a </a:t>
            </a:r>
            <a:r>
              <a:rPr lang="en-US" sz="2100" b="0" i="0" dirty="0" smtClean="0">
                <a:solidFill>
                  <a:schemeClr val="tx1"/>
                </a:solidFill>
                <a:latin typeface="Liberation Sans" panose="020B0604020202020204" pitchFamily="34" charset="0"/>
              </a:rPr>
              <a:t>company a </a:t>
            </a:r>
            <a:r>
              <a:rPr lang="en-US" sz="2100" b="0" i="0" dirty="0">
                <a:solidFill>
                  <a:schemeClr val="tx1"/>
                </a:solidFill>
                <a:latin typeface="Liberation Sans" panose="020B0604020202020204" pitchFamily="34" charset="0"/>
              </a:rPr>
              <a:t>lot of money</a:t>
            </a:r>
            <a:r>
              <a:rPr lang="en-US" sz="2100" b="0" i="0" dirty="0" smtClean="0">
                <a:solidFill>
                  <a:schemeClr val="tx1"/>
                </a:solidFill>
                <a:latin typeface="Liberation Sans" panose="020B0604020202020204" pitchFamily="34" charset="0"/>
              </a:rPr>
              <a:t>. Japanese automakers experienced just such a </a:t>
            </a:r>
            <a:r>
              <a:rPr lang="en-US" sz="2100" b="0" i="0" dirty="0">
                <a:solidFill>
                  <a:schemeClr val="tx1"/>
                </a:solidFill>
                <a:latin typeface="Liberation Sans" panose="020B0604020202020204" pitchFamily="34" charset="0"/>
              </a:rPr>
              <a:t>disruption when a 6.8-magnitude earthquake </a:t>
            </a:r>
            <a:r>
              <a:rPr lang="en-US" sz="2100" b="0" i="0" dirty="0" smtClean="0">
                <a:solidFill>
                  <a:schemeClr val="tx1"/>
                </a:solidFill>
                <a:latin typeface="Liberation Sans" panose="020B0604020202020204" pitchFamily="34" charset="0"/>
              </a:rPr>
              <a:t>caused major </a:t>
            </a:r>
            <a:r>
              <a:rPr lang="en-US" sz="2100" b="0" i="0" dirty="0">
                <a:solidFill>
                  <a:schemeClr val="tx1"/>
                </a:solidFill>
                <a:latin typeface="Liberation Sans" panose="020B0604020202020204" pitchFamily="34" charset="0"/>
              </a:rPr>
              <a:t>damage to the company that produces 50% of </a:t>
            </a:r>
            <a:r>
              <a:rPr lang="en-US" sz="2100" b="0" i="0" dirty="0" smtClean="0">
                <a:solidFill>
                  <a:schemeClr val="tx1"/>
                </a:solidFill>
                <a:latin typeface="Liberation Sans" panose="020B0604020202020204" pitchFamily="34" charset="0"/>
              </a:rPr>
              <a:t>their piston </a:t>
            </a:r>
            <a:r>
              <a:rPr lang="en-US" sz="2100" b="0" i="0" dirty="0">
                <a:solidFill>
                  <a:schemeClr val="tx1"/>
                </a:solidFill>
                <a:latin typeface="Liberation Sans" panose="020B0604020202020204" pitchFamily="34" charset="0"/>
              </a:rPr>
              <a:t>rings. The rings themselves cost only $1.50, but </a:t>
            </a:r>
            <a:r>
              <a:rPr lang="en-US" sz="2100" b="0" i="0" dirty="0" smtClean="0">
                <a:solidFill>
                  <a:schemeClr val="tx1"/>
                </a:solidFill>
                <a:latin typeface="Liberation Sans" panose="020B0604020202020204" pitchFamily="34" charset="0"/>
              </a:rPr>
              <a:t>you cannot </a:t>
            </a:r>
            <a:r>
              <a:rPr lang="en-US" sz="2100" b="0" i="0" dirty="0">
                <a:solidFill>
                  <a:schemeClr val="tx1"/>
                </a:solidFill>
                <a:latin typeface="Liberation Sans" panose="020B0604020202020204" pitchFamily="34" charset="0"/>
              </a:rPr>
              <a:t>make a car without them. No other supplier </a:t>
            </a:r>
            <a:r>
              <a:rPr lang="en-US" sz="2100" b="0" i="0" dirty="0" smtClean="0">
                <a:solidFill>
                  <a:schemeClr val="tx1"/>
                </a:solidFill>
                <a:latin typeface="Liberation Sans" panose="020B0604020202020204" pitchFamily="34" charset="0"/>
              </a:rPr>
              <a:t>could quickly </a:t>
            </a:r>
            <a:r>
              <a:rPr lang="en-US" sz="2100" b="0" i="0" dirty="0">
                <a:solidFill>
                  <a:schemeClr val="tx1"/>
                </a:solidFill>
                <a:latin typeface="Liberation Sans" panose="020B0604020202020204" pitchFamily="34" charset="0"/>
              </a:rPr>
              <a:t>begin producing </a:t>
            </a:r>
            <a:r>
              <a:rPr lang="en-US" sz="2100" b="0" i="0" dirty="0" smtClean="0">
                <a:solidFill>
                  <a:schemeClr val="tx1"/>
                </a:solidFill>
                <a:latin typeface="Liberation Sans" panose="020B0604020202020204" pitchFamily="34" charset="0"/>
              </a:rPr>
              <a:t>sufficient </a:t>
            </a:r>
            <a:r>
              <a:rPr lang="en-US" sz="2100" b="0" i="0" dirty="0">
                <a:solidFill>
                  <a:schemeClr val="tx1"/>
                </a:solidFill>
                <a:latin typeface="Liberation Sans" panose="020B0604020202020204" pitchFamily="34" charset="0"/>
              </a:rPr>
              <a:t>quantities of the </a:t>
            </a:r>
            <a:r>
              <a:rPr lang="en-US" sz="2100" b="0" i="0" dirty="0" smtClean="0">
                <a:solidFill>
                  <a:schemeClr val="tx1"/>
                </a:solidFill>
                <a:latin typeface="Liberation Sans" panose="020B0604020202020204" pitchFamily="34" charset="0"/>
              </a:rPr>
              <a:t>rings to </a:t>
            </a:r>
            <a:r>
              <a:rPr lang="en-US" sz="2100" b="0" i="0" dirty="0">
                <a:solidFill>
                  <a:schemeClr val="tx1"/>
                </a:solidFill>
                <a:latin typeface="Liberation Sans" panose="020B0604020202020204" pitchFamily="34" charset="0"/>
              </a:rPr>
              <a:t>match the desired </a:t>
            </a:r>
            <a:r>
              <a:rPr lang="en-US" sz="2100" b="0" i="0" dirty="0" smtClean="0">
                <a:solidFill>
                  <a:schemeClr val="tx1"/>
                </a:solidFill>
                <a:latin typeface="Liberation Sans" panose="020B0604020202020204" pitchFamily="34" charset="0"/>
              </a:rPr>
              <a:t>specifications</a:t>
            </a:r>
            <a:r>
              <a:rPr lang="en-US" sz="2100" b="0" i="0" dirty="0">
                <a:solidFill>
                  <a:schemeClr val="tx1"/>
                </a:solidFill>
                <a:latin typeface="Liberation Sans" panose="020B0604020202020204" pitchFamily="34" charset="0"/>
              </a:rPr>
              <a:t>. As a result, the </a:t>
            </a:r>
            <a:r>
              <a:rPr lang="en-US" sz="2100" b="0" i="0" dirty="0" smtClean="0">
                <a:solidFill>
                  <a:schemeClr val="tx1"/>
                </a:solidFill>
                <a:latin typeface="Liberation Sans" panose="020B0604020202020204" pitchFamily="34" charset="0"/>
              </a:rPr>
              <a:t>automakers were </a:t>
            </a:r>
            <a:r>
              <a:rPr lang="en-US" sz="2100" b="0" i="0" dirty="0">
                <a:solidFill>
                  <a:schemeClr val="tx1"/>
                </a:solidFill>
                <a:latin typeface="Liberation Sans" panose="020B0604020202020204" pitchFamily="34" charset="0"/>
              </a:rPr>
              <a:t>forced to shut down production for a </a:t>
            </a:r>
            <a:r>
              <a:rPr lang="en-US" sz="2100" b="0" i="0" dirty="0" smtClean="0">
                <a:solidFill>
                  <a:schemeClr val="tx1"/>
                </a:solidFill>
                <a:latin typeface="Liberation Sans" panose="020B0604020202020204" pitchFamily="34" charset="0"/>
              </a:rPr>
              <a:t>few days—a </a:t>
            </a:r>
            <a:r>
              <a:rPr lang="en-US" sz="2100" b="0" i="0" dirty="0">
                <a:solidFill>
                  <a:schemeClr val="tx1"/>
                </a:solidFill>
                <a:latin typeface="Liberation Sans" panose="020B0604020202020204" pitchFamily="34" charset="0"/>
              </a:rPr>
              <a:t>loss of tens of thousands of cars</a:t>
            </a:r>
            <a:r>
              <a:rPr lang="en-US" sz="2100" b="0" i="0" dirty="0" smtClean="0">
                <a:solidFill>
                  <a:schemeClr val="tx1"/>
                </a:solidFill>
                <a:latin typeface="Liberation Sans" panose="020B0604020202020204" pitchFamily="34" charset="0"/>
              </a:rPr>
              <a:t>. </a:t>
            </a:r>
          </a:p>
          <a:p>
            <a:pPr algn="just">
              <a:spcBef>
                <a:spcPts val="1200"/>
              </a:spcBef>
            </a:pPr>
            <a:r>
              <a:rPr lang="en-US" sz="1900" b="0" dirty="0" smtClean="0">
                <a:solidFill>
                  <a:schemeClr val="tx1"/>
                </a:solidFill>
                <a:latin typeface="Liberation Sans" panose="020B0604020202020204" pitchFamily="34" charset="0"/>
              </a:rPr>
              <a:t>Source</a:t>
            </a:r>
            <a:r>
              <a:rPr lang="en-US" sz="1900" b="0" dirty="0">
                <a:solidFill>
                  <a:schemeClr val="tx1"/>
                </a:solidFill>
                <a:latin typeface="Liberation Sans" panose="020B0604020202020204" pitchFamily="34" charset="0"/>
              </a:rPr>
              <a:t>: </a:t>
            </a:r>
            <a:r>
              <a:rPr lang="en-US" sz="1900" b="0" i="0" dirty="0">
                <a:solidFill>
                  <a:schemeClr val="tx1"/>
                </a:solidFill>
                <a:latin typeface="Liberation Sans" panose="020B0604020202020204" pitchFamily="34" charset="0"/>
              </a:rPr>
              <a:t>Amy Chozick, “A Key Strategy of Japan’s Car </a:t>
            </a:r>
            <a:r>
              <a:rPr lang="en-US" sz="1900" b="0" i="0" dirty="0" smtClean="0">
                <a:solidFill>
                  <a:schemeClr val="tx1"/>
                </a:solidFill>
                <a:latin typeface="Liberation Sans" panose="020B0604020202020204" pitchFamily="34" charset="0"/>
              </a:rPr>
              <a:t>Makers Backfires</a:t>
            </a:r>
            <a:r>
              <a:rPr lang="en-US" sz="1900" b="0" i="0" dirty="0">
                <a:solidFill>
                  <a:schemeClr val="tx1"/>
                </a:solidFill>
                <a:latin typeface="Liberation Sans" panose="020B0604020202020204" pitchFamily="34" charset="0"/>
              </a:rPr>
              <a:t>,” </a:t>
            </a:r>
            <a:r>
              <a:rPr lang="en-US" sz="1900" b="0" dirty="0">
                <a:solidFill>
                  <a:schemeClr val="tx1"/>
                </a:solidFill>
                <a:latin typeface="Liberation Sans" panose="020B0604020202020204" pitchFamily="34" charset="0"/>
              </a:rPr>
              <a:t>Wall Street Journal </a:t>
            </a:r>
            <a:r>
              <a:rPr lang="en-US" sz="1900" b="0" i="0" dirty="0">
                <a:solidFill>
                  <a:schemeClr val="tx1"/>
                </a:solidFill>
                <a:latin typeface="Liberation Sans" panose="020B0604020202020204" pitchFamily="34" charset="0"/>
              </a:rPr>
              <a:t>(July 20, 2007).</a:t>
            </a:r>
          </a:p>
        </p:txBody>
      </p:sp>
      <p:sp>
        <p:nvSpPr>
          <p:cNvPr id="9" name="Rectangle 8"/>
          <p:cNvSpPr/>
          <p:nvPr/>
        </p:nvSpPr>
        <p:spPr bwMode="auto">
          <a:xfrm>
            <a:off x="332096" y="353704"/>
            <a:ext cx="8458200" cy="55898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5943600"/>
            <a:ext cx="8476488" cy="161358"/>
          </a:xfrm>
          <a:prstGeom prst="rect">
            <a:avLst/>
          </a:prstGeom>
          <a:solidFill>
            <a:srgbClr val="FF33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1</a:t>
            </a:r>
          </a:p>
        </p:txBody>
      </p:sp>
    </p:spTree>
    <p:extLst>
      <p:ext uri="{BB962C8B-B14F-4D97-AF65-F5344CB8AC3E}">
        <p14:creationId xmlns:p14="http://schemas.microsoft.com/office/powerpoint/2010/main" val="3853076659"/>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8126104" cy="560388"/>
          </a:xfrm>
          <a:prstGeom prst="rect">
            <a:avLst/>
          </a:prstGeom>
          <a:noFill/>
          <a:ln>
            <a:noFill/>
          </a:ln>
          <a:effectLst/>
        </p:spPr>
        <p:txBody>
          <a:bodyPr lIns="90488" tIns="44450" rIns="90488" bIns="44450" anchor="ctr" anchorCtr="0"/>
          <a:lstStyle/>
          <a:p>
            <a:pPr algn="l"/>
            <a:r>
              <a:rPr lang="en-US" altLang="en-US" sz="2800" b="1" i="0" dirty="0" smtClean="0">
                <a:solidFill>
                  <a:srgbClr val="FF0000"/>
                </a:solidFill>
                <a:latin typeface="Liberation Sans" panose="020B0604020202020204" pitchFamily="34" charset="0"/>
              </a:rPr>
              <a:t>ACCOUNTING ACROSS THE ORGANIZATION</a:t>
            </a:r>
            <a:endParaRPr lang="en-US" altLang="en-US" sz="2800" b="1" i="0" dirty="0">
              <a:solidFill>
                <a:srgbClr val="FF0000"/>
              </a:solidFill>
              <a:latin typeface="Liberation Sans" panose="020B0604020202020204" pitchFamily="34" charset="0"/>
            </a:endParaRPr>
          </a:p>
        </p:txBody>
      </p:sp>
      <p:sp>
        <p:nvSpPr>
          <p:cNvPr id="2" name="Rectangle 1"/>
          <p:cNvSpPr/>
          <p:nvPr/>
        </p:nvSpPr>
        <p:spPr>
          <a:xfrm>
            <a:off x="484496" y="1099992"/>
            <a:ext cx="8153400" cy="4919808"/>
          </a:xfrm>
          <a:prstGeom prst="rect">
            <a:avLst/>
          </a:prstGeom>
        </p:spPr>
        <p:txBody>
          <a:bodyPr wrap="square">
            <a:spAutoFit/>
          </a:bodyPr>
          <a:lstStyle/>
          <a:p>
            <a:pPr algn="just">
              <a:lnSpc>
                <a:spcPct val="105000"/>
              </a:lnSpc>
              <a:spcBef>
                <a:spcPts val="600"/>
              </a:spcBef>
            </a:pPr>
            <a:r>
              <a:rPr lang="en-US" sz="2100" b="1" i="0" dirty="0" smtClean="0">
                <a:solidFill>
                  <a:schemeClr val="tx1"/>
                </a:solidFill>
                <a:latin typeface="Liberation Sans" panose="020B0604020202020204" pitchFamily="34" charset="0"/>
              </a:rPr>
              <a:t>Improving Inventory Control with RFID</a:t>
            </a:r>
          </a:p>
          <a:p>
            <a:pPr algn="just">
              <a:lnSpc>
                <a:spcPct val="105000"/>
              </a:lnSpc>
              <a:spcBef>
                <a:spcPts val="600"/>
              </a:spcBef>
            </a:pPr>
            <a:r>
              <a:rPr lang="en-US" sz="2100" b="0" i="0" dirty="0" smtClean="0">
                <a:solidFill>
                  <a:schemeClr val="tx1"/>
                </a:solidFill>
                <a:latin typeface="Liberation Sans" panose="020B0604020202020204" pitchFamily="34" charset="0"/>
              </a:rPr>
              <a:t>Many </a:t>
            </a:r>
            <a:r>
              <a:rPr lang="en-US" sz="2100" b="0" i="0" dirty="0">
                <a:solidFill>
                  <a:schemeClr val="tx1"/>
                </a:solidFill>
                <a:latin typeface="Liberation Sans" panose="020B0604020202020204" pitchFamily="34" charset="0"/>
              </a:rPr>
              <a:t>large retailers </a:t>
            </a:r>
            <a:r>
              <a:rPr lang="en-US" sz="2100" b="0" i="0" dirty="0" smtClean="0">
                <a:solidFill>
                  <a:schemeClr val="tx1"/>
                </a:solidFill>
                <a:latin typeface="Liberation Sans" panose="020B0604020202020204" pitchFamily="34" charset="0"/>
              </a:rPr>
              <a:t>have improved </a:t>
            </a:r>
            <a:r>
              <a:rPr lang="en-US" sz="2100" b="0" i="0" dirty="0">
                <a:solidFill>
                  <a:schemeClr val="tx1"/>
                </a:solidFill>
                <a:latin typeface="Liberation Sans" panose="020B0604020202020204" pitchFamily="34" charset="0"/>
              </a:rPr>
              <a:t>their </a:t>
            </a:r>
            <a:r>
              <a:rPr lang="en-US" sz="2100" b="0" i="0" dirty="0" smtClean="0">
                <a:solidFill>
                  <a:schemeClr val="tx1"/>
                </a:solidFill>
                <a:latin typeface="Liberation Sans" panose="020B0604020202020204" pitchFamily="34" charset="0"/>
              </a:rPr>
              <a:t>inventory control </a:t>
            </a:r>
            <a:r>
              <a:rPr lang="en-US" sz="2100" b="0" i="0" dirty="0">
                <a:solidFill>
                  <a:schemeClr val="tx1"/>
                </a:solidFill>
                <a:latin typeface="Liberation Sans" panose="020B0604020202020204" pitchFamily="34" charset="0"/>
              </a:rPr>
              <a:t>with the </a:t>
            </a:r>
            <a:r>
              <a:rPr lang="en-US" sz="2100" b="0" i="0" dirty="0" smtClean="0">
                <a:solidFill>
                  <a:schemeClr val="tx1"/>
                </a:solidFill>
                <a:latin typeface="Liberation Sans" panose="020B0604020202020204" pitchFamily="34" charset="0"/>
              </a:rPr>
              <a:t>introduction of </a:t>
            </a:r>
            <a:r>
              <a:rPr lang="en-US" sz="2100" b="0" i="0" dirty="0">
                <a:solidFill>
                  <a:schemeClr val="tx1"/>
                </a:solidFill>
                <a:latin typeface="Liberation Sans" panose="020B0604020202020204" pitchFamily="34" charset="0"/>
              </a:rPr>
              <a:t>radio </a:t>
            </a:r>
            <a:r>
              <a:rPr lang="en-US" sz="2100" b="0" i="0" dirty="0" smtClean="0">
                <a:solidFill>
                  <a:schemeClr val="tx1"/>
                </a:solidFill>
                <a:latin typeface="Liberation Sans" panose="020B0604020202020204" pitchFamily="34" charset="0"/>
              </a:rPr>
              <a:t>frequency identification </a:t>
            </a:r>
            <a:r>
              <a:rPr lang="en-US" sz="2100" b="0" i="0" dirty="0">
                <a:solidFill>
                  <a:schemeClr val="tx1"/>
                </a:solidFill>
                <a:latin typeface="Liberation Sans" panose="020B0604020202020204" pitchFamily="34" charset="0"/>
              </a:rPr>
              <a:t>(RFID). </a:t>
            </a:r>
            <a:r>
              <a:rPr lang="en-US" sz="2100" b="0" i="0" dirty="0" smtClean="0">
                <a:solidFill>
                  <a:schemeClr val="tx1"/>
                </a:solidFill>
                <a:latin typeface="Liberation Sans" panose="020B0604020202020204" pitchFamily="34" charset="0"/>
              </a:rPr>
              <a:t>Much like </a:t>
            </a:r>
            <a:r>
              <a:rPr lang="en-US" sz="2100" b="0" i="0" dirty="0">
                <a:solidFill>
                  <a:schemeClr val="tx1"/>
                </a:solidFill>
                <a:latin typeface="Liberation Sans" panose="020B0604020202020204" pitchFamily="34" charset="0"/>
              </a:rPr>
              <a:t>bar codes, which </a:t>
            </a:r>
            <a:r>
              <a:rPr lang="en-US" sz="2100" b="0" i="0" dirty="0" smtClean="0">
                <a:solidFill>
                  <a:schemeClr val="tx1"/>
                </a:solidFill>
                <a:latin typeface="Liberation Sans" panose="020B0604020202020204" pitchFamily="34" charset="0"/>
              </a:rPr>
              <a:t>tell a </a:t>
            </a:r>
            <a:r>
              <a:rPr lang="en-US" sz="2100" b="0" i="0" dirty="0">
                <a:solidFill>
                  <a:schemeClr val="tx1"/>
                </a:solidFill>
                <a:latin typeface="Liberation Sans" panose="020B0604020202020204" pitchFamily="34" charset="0"/>
              </a:rPr>
              <a:t>retailer the number </a:t>
            </a:r>
            <a:r>
              <a:rPr lang="en-US" sz="2100" b="0" i="0" dirty="0" smtClean="0">
                <a:solidFill>
                  <a:schemeClr val="tx1"/>
                </a:solidFill>
                <a:latin typeface="Liberation Sans" panose="020B0604020202020204" pitchFamily="34" charset="0"/>
              </a:rPr>
              <a:t>of boxes </a:t>
            </a:r>
            <a:r>
              <a:rPr lang="en-US" sz="2100" b="0" i="0" dirty="0">
                <a:solidFill>
                  <a:schemeClr val="tx1"/>
                </a:solidFill>
                <a:latin typeface="Liberation Sans" panose="020B0604020202020204" pitchFamily="34" charset="0"/>
              </a:rPr>
              <a:t>of a </a:t>
            </a:r>
            <a:r>
              <a:rPr lang="en-US" sz="2100" b="0" i="0" dirty="0" smtClean="0">
                <a:solidFill>
                  <a:schemeClr val="tx1"/>
                </a:solidFill>
                <a:latin typeface="Liberation Sans" panose="020B0604020202020204" pitchFamily="34" charset="0"/>
              </a:rPr>
              <a:t>specific product it </a:t>
            </a:r>
            <a:r>
              <a:rPr lang="en-US" sz="2100" b="0" i="0" dirty="0">
                <a:solidFill>
                  <a:schemeClr val="tx1"/>
                </a:solidFill>
                <a:latin typeface="Liberation Sans" panose="020B0604020202020204" pitchFamily="34" charset="0"/>
              </a:rPr>
              <a:t>has, RFID goes an </a:t>
            </a:r>
            <a:r>
              <a:rPr lang="en-US" sz="2100" b="0" i="0" dirty="0" smtClean="0">
                <a:solidFill>
                  <a:schemeClr val="tx1"/>
                </a:solidFill>
                <a:latin typeface="Liberation Sans" panose="020B0604020202020204" pitchFamily="34" charset="0"/>
              </a:rPr>
              <a:t>additional step</a:t>
            </a:r>
            <a:r>
              <a:rPr lang="en-US" sz="2100" b="0" i="0" dirty="0">
                <a:solidFill>
                  <a:schemeClr val="tx1"/>
                </a:solidFill>
                <a:latin typeface="Liberation Sans" panose="020B0604020202020204" pitchFamily="34" charset="0"/>
              </a:rPr>
              <a:t>, helping </a:t>
            </a:r>
            <a:r>
              <a:rPr lang="en-US" sz="2100" b="0" i="0" dirty="0" smtClean="0">
                <a:solidFill>
                  <a:schemeClr val="tx1"/>
                </a:solidFill>
                <a:latin typeface="Liberation Sans" panose="020B0604020202020204" pitchFamily="34" charset="0"/>
              </a:rPr>
              <a:t>to distinguish </a:t>
            </a:r>
            <a:r>
              <a:rPr lang="en-US" sz="2100" b="0" i="0" dirty="0">
                <a:solidFill>
                  <a:schemeClr val="tx1"/>
                </a:solidFill>
                <a:latin typeface="Liberation Sans" panose="020B0604020202020204" pitchFamily="34" charset="0"/>
              </a:rPr>
              <a:t>one box of a </a:t>
            </a:r>
            <a:r>
              <a:rPr lang="en-US" sz="2100" b="0" i="0" dirty="0" smtClean="0">
                <a:solidFill>
                  <a:schemeClr val="tx1"/>
                </a:solidFill>
                <a:latin typeface="Liberation Sans" panose="020B0604020202020204" pitchFamily="34" charset="0"/>
              </a:rPr>
              <a:t>specific </a:t>
            </a:r>
            <a:r>
              <a:rPr lang="en-US" sz="2100" b="0" i="0" dirty="0">
                <a:solidFill>
                  <a:schemeClr val="tx1"/>
                </a:solidFill>
                <a:latin typeface="Liberation Sans" panose="020B0604020202020204" pitchFamily="34" charset="0"/>
              </a:rPr>
              <a:t>product from another. RFID uses </a:t>
            </a:r>
            <a:r>
              <a:rPr lang="en-US" sz="2100" b="0" i="0" dirty="0" smtClean="0">
                <a:solidFill>
                  <a:schemeClr val="tx1"/>
                </a:solidFill>
                <a:latin typeface="Liberation Sans" panose="020B0604020202020204" pitchFamily="34" charset="0"/>
              </a:rPr>
              <a:t>technology similar </a:t>
            </a:r>
            <a:r>
              <a:rPr lang="en-US" sz="2100" b="0" i="0" dirty="0">
                <a:solidFill>
                  <a:schemeClr val="tx1"/>
                </a:solidFill>
                <a:latin typeface="Liberation Sans" panose="020B0604020202020204" pitchFamily="34" charset="0"/>
              </a:rPr>
              <a:t>to that used by keyless remotes that unlock car doors</a:t>
            </a:r>
            <a:r>
              <a:rPr lang="en-US" sz="2100" b="0" i="0" dirty="0" smtClean="0">
                <a:solidFill>
                  <a:schemeClr val="tx1"/>
                </a:solidFill>
                <a:latin typeface="Liberation Sans" panose="020B0604020202020204" pitchFamily="34" charset="0"/>
              </a:rPr>
              <a:t>. Companies </a:t>
            </a:r>
            <a:r>
              <a:rPr lang="en-US" sz="2100" b="0" i="0" dirty="0">
                <a:solidFill>
                  <a:schemeClr val="tx1"/>
                </a:solidFill>
                <a:latin typeface="Liberation Sans" panose="020B0604020202020204" pitchFamily="34" charset="0"/>
              </a:rPr>
              <a:t>currently use RFID to track shipments </a:t>
            </a:r>
            <a:r>
              <a:rPr lang="en-US" sz="2100" b="0" i="0" dirty="0" smtClean="0">
                <a:solidFill>
                  <a:schemeClr val="tx1"/>
                </a:solidFill>
                <a:latin typeface="Liberation Sans" panose="020B0604020202020204" pitchFamily="34" charset="0"/>
              </a:rPr>
              <a:t>from supplier </a:t>
            </a:r>
            <a:r>
              <a:rPr lang="en-US" sz="2100" b="0" i="0" dirty="0">
                <a:solidFill>
                  <a:schemeClr val="tx1"/>
                </a:solidFill>
                <a:latin typeface="Liberation Sans" panose="020B0604020202020204" pitchFamily="34" charset="0"/>
              </a:rPr>
              <a:t>to distribution center to store. Other potential </a:t>
            </a:r>
            <a:r>
              <a:rPr lang="en-US" sz="2100" b="0" i="0" dirty="0" smtClean="0">
                <a:solidFill>
                  <a:schemeClr val="tx1"/>
                </a:solidFill>
                <a:latin typeface="Liberation Sans" panose="020B0604020202020204" pitchFamily="34" charset="0"/>
              </a:rPr>
              <a:t>uses include </a:t>
            </a:r>
            <a:r>
              <a:rPr lang="en-US" sz="2100" b="0" i="0" dirty="0">
                <a:solidFill>
                  <a:schemeClr val="tx1"/>
                </a:solidFill>
                <a:latin typeface="Liberation Sans" panose="020B0604020202020204" pitchFamily="34" charset="0"/>
              </a:rPr>
              <a:t>monitoring product expiration dates and </a:t>
            </a:r>
            <a:r>
              <a:rPr lang="en-US" sz="2100" b="0" i="0" dirty="0" smtClean="0">
                <a:solidFill>
                  <a:schemeClr val="tx1"/>
                </a:solidFill>
                <a:latin typeface="Liberation Sans" panose="020B0604020202020204" pitchFamily="34" charset="0"/>
              </a:rPr>
              <a:t>acting quickly </a:t>
            </a:r>
            <a:r>
              <a:rPr lang="en-US" sz="2100" b="0" i="0" dirty="0">
                <a:solidFill>
                  <a:schemeClr val="tx1"/>
                </a:solidFill>
                <a:latin typeface="Liberation Sans" panose="020B0604020202020204" pitchFamily="34" charset="0"/>
              </a:rPr>
              <a:t>on product recalls. Many companies also </a:t>
            </a:r>
            <a:r>
              <a:rPr lang="en-US" sz="2100" b="0" i="0" dirty="0" smtClean="0">
                <a:solidFill>
                  <a:schemeClr val="tx1"/>
                </a:solidFill>
                <a:latin typeface="Liberation Sans" panose="020B0604020202020204" pitchFamily="34" charset="0"/>
              </a:rPr>
              <a:t>anticipate faster </a:t>
            </a:r>
            <a:r>
              <a:rPr lang="en-US" sz="2100" b="0" i="0" dirty="0">
                <a:solidFill>
                  <a:schemeClr val="tx1"/>
                </a:solidFill>
                <a:latin typeface="Liberation Sans" panose="020B0604020202020204" pitchFamily="34" charset="0"/>
              </a:rPr>
              <a:t>returns and warranty processing using RFID. </a:t>
            </a:r>
            <a:r>
              <a:rPr lang="en-US" sz="2100" b="0" i="0" dirty="0" smtClean="0">
                <a:solidFill>
                  <a:schemeClr val="tx1"/>
                </a:solidFill>
                <a:latin typeface="Liberation Sans" panose="020B0604020202020204" pitchFamily="34" charset="0"/>
              </a:rPr>
              <a:t>This technology </a:t>
            </a:r>
            <a:r>
              <a:rPr lang="en-US" sz="2100" b="0" i="0" dirty="0">
                <a:solidFill>
                  <a:schemeClr val="tx1"/>
                </a:solidFill>
                <a:latin typeface="Liberation Sans" panose="020B0604020202020204" pitchFamily="34" charset="0"/>
              </a:rPr>
              <a:t>will further assist managers in their efforts </a:t>
            </a:r>
            <a:r>
              <a:rPr lang="en-US" sz="2100" b="0" i="0" dirty="0" smtClean="0">
                <a:solidFill>
                  <a:schemeClr val="tx1"/>
                </a:solidFill>
                <a:latin typeface="Liberation Sans" panose="020B0604020202020204" pitchFamily="34" charset="0"/>
              </a:rPr>
              <a:t>to ensure </a:t>
            </a:r>
            <a:r>
              <a:rPr lang="en-US" sz="2100" b="0" i="0" dirty="0">
                <a:solidFill>
                  <a:schemeClr val="tx1"/>
                </a:solidFill>
                <a:latin typeface="Liberation Sans" panose="020B0604020202020204" pitchFamily="34" charset="0"/>
              </a:rPr>
              <a:t>that their store has just the right type of inventory</a:t>
            </a:r>
            <a:r>
              <a:rPr lang="en-US" sz="2100" b="0" i="0" dirty="0" smtClean="0">
                <a:solidFill>
                  <a:schemeClr val="tx1"/>
                </a:solidFill>
                <a:latin typeface="Liberation Sans" panose="020B0604020202020204" pitchFamily="34" charset="0"/>
              </a:rPr>
              <a:t>, in </a:t>
            </a:r>
            <a:r>
              <a:rPr lang="en-US" sz="2100" b="0" i="0" dirty="0">
                <a:solidFill>
                  <a:schemeClr val="tx1"/>
                </a:solidFill>
                <a:latin typeface="Liberation Sans" panose="020B0604020202020204" pitchFamily="34" charset="0"/>
              </a:rPr>
              <a:t>just the right amount, in just the right place.</a:t>
            </a:r>
          </a:p>
        </p:txBody>
      </p:sp>
      <p:sp>
        <p:nvSpPr>
          <p:cNvPr id="9" name="Rectangle 8"/>
          <p:cNvSpPr/>
          <p:nvPr/>
        </p:nvSpPr>
        <p:spPr bwMode="auto">
          <a:xfrm>
            <a:off x="332096" y="353704"/>
            <a:ext cx="8458200" cy="58184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6172200"/>
            <a:ext cx="8476488" cy="161358"/>
          </a:xfrm>
          <a:prstGeom prst="rect">
            <a:avLst/>
          </a:prstGeom>
          <a:solidFill>
            <a:srgbClr val="FF33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6</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131902166"/>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504" y="4568430"/>
            <a:ext cx="8577217" cy="1881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06" name="Rectangle 6"/>
          <p:cNvSpPr>
            <a:spLocks noChangeArrowheads="1"/>
          </p:cNvSpPr>
          <p:nvPr/>
        </p:nvSpPr>
        <p:spPr bwMode="auto">
          <a:xfrm>
            <a:off x="533400" y="1143000"/>
            <a:ext cx="8001000" cy="370870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tabLst>
                <a:tab pos="2057400" algn="l"/>
              </a:tabLst>
              <a:defRPr sz="2400">
                <a:solidFill>
                  <a:schemeClr val="tx1"/>
                </a:solidFill>
                <a:latin typeface="Times New Roman" pitchFamily="18" charset="0"/>
              </a:defRPr>
            </a:lvl1pPr>
            <a:lvl2pPr algn="ctr">
              <a:tabLst>
                <a:tab pos="2057400" algn="l"/>
              </a:tabLst>
              <a:defRPr sz="2400">
                <a:solidFill>
                  <a:schemeClr val="tx1"/>
                </a:solidFill>
                <a:latin typeface="Times New Roman" pitchFamily="18" charset="0"/>
              </a:defRPr>
            </a:lvl2pPr>
            <a:lvl3pPr algn="ctr">
              <a:tabLst>
                <a:tab pos="2057400" algn="l"/>
              </a:tabLst>
              <a:defRPr sz="2400">
                <a:solidFill>
                  <a:schemeClr val="tx1"/>
                </a:solidFill>
                <a:latin typeface="Times New Roman" pitchFamily="18" charset="0"/>
              </a:defRPr>
            </a:lvl3pPr>
            <a:lvl4pPr algn="ctr">
              <a:tabLst>
                <a:tab pos="2057400" algn="l"/>
              </a:tabLst>
              <a:defRPr sz="2400">
                <a:solidFill>
                  <a:schemeClr val="tx1"/>
                </a:solidFill>
                <a:latin typeface="Times New Roman" pitchFamily="18" charset="0"/>
              </a:defRPr>
            </a:lvl4pPr>
            <a:lvl5pPr algn="ctr">
              <a:tabLst>
                <a:tab pos="2057400" algn="l"/>
              </a:tabLst>
              <a:defRPr sz="2400">
                <a:solidFill>
                  <a:schemeClr val="tx1"/>
                </a:solidFill>
                <a:latin typeface="Times New Roman" pitchFamily="18" charset="0"/>
              </a:defRPr>
            </a:lvl5pPr>
            <a:lvl6pPr algn="ctr" eaLnBrk="0" fontAlgn="base" hangingPunct="0">
              <a:spcBef>
                <a:spcPct val="0"/>
              </a:spcBef>
              <a:spcAft>
                <a:spcPct val="0"/>
              </a:spcAft>
              <a:tabLst>
                <a:tab pos="2057400" algn="l"/>
              </a:tabLst>
              <a:defRPr sz="2400">
                <a:solidFill>
                  <a:schemeClr val="tx1"/>
                </a:solidFill>
                <a:latin typeface="Times New Roman" pitchFamily="18" charset="0"/>
              </a:defRPr>
            </a:lvl6pPr>
            <a:lvl7pPr algn="ctr" eaLnBrk="0" fontAlgn="base" hangingPunct="0">
              <a:spcBef>
                <a:spcPct val="0"/>
              </a:spcBef>
              <a:spcAft>
                <a:spcPct val="0"/>
              </a:spcAft>
              <a:tabLst>
                <a:tab pos="2057400" algn="l"/>
              </a:tabLst>
              <a:defRPr sz="2400">
                <a:solidFill>
                  <a:schemeClr val="tx1"/>
                </a:solidFill>
                <a:latin typeface="Times New Roman" pitchFamily="18" charset="0"/>
              </a:defRPr>
            </a:lvl7pPr>
            <a:lvl8pPr algn="ctr" eaLnBrk="0" fontAlgn="base" hangingPunct="0">
              <a:spcBef>
                <a:spcPct val="0"/>
              </a:spcBef>
              <a:spcAft>
                <a:spcPct val="0"/>
              </a:spcAft>
              <a:tabLst>
                <a:tab pos="2057400" algn="l"/>
              </a:tabLst>
              <a:defRPr sz="2400">
                <a:solidFill>
                  <a:schemeClr val="tx1"/>
                </a:solidFill>
                <a:latin typeface="Times New Roman" pitchFamily="18" charset="0"/>
              </a:defRPr>
            </a:lvl8pPr>
            <a:lvl9pPr algn="ctr" eaLnBrk="0" fontAlgn="base" hangingPunct="0">
              <a:spcBef>
                <a:spcPct val="0"/>
              </a:spcBef>
              <a:spcAft>
                <a:spcPct val="0"/>
              </a:spcAft>
              <a:tabLst>
                <a:tab pos="2057400" algn="l"/>
              </a:tabLst>
              <a:defRPr sz="2400">
                <a:solidFill>
                  <a:schemeClr val="tx1"/>
                </a:solidFill>
                <a:latin typeface="Times New Roman" pitchFamily="18" charset="0"/>
              </a:defRPr>
            </a:lvl9pPr>
          </a:lstStyle>
          <a:p>
            <a:pPr algn="l">
              <a:lnSpc>
                <a:spcPct val="110000"/>
              </a:lnSpc>
              <a:spcBef>
                <a:spcPts val="1200"/>
              </a:spcBef>
            </a:pPr>
            <a:r>
              <a:rPr lang="en-US" sz="2000" b="0" i="0" dirty="0" smtClean="0">
                <a:latin typeface="Liberation Sans" panose="020B0604020202020204" pitchFamily="34" charset="0"/>
              </a:rPr>
              <a:t>Early </a:t>
            </a:r>
            <a:r>
              <a:rPr lang="en-US" sz="2000" b="0" i="0" dirty="0">
                <a:latin typeface="Liberation Sans" panose="020B0604020202020204" pitchFamily="34" charset="0"/>
              </a:rPr>
              <a:t>in 2017, Seoul Company switched to a just-in-time inventory system. Its sales, </a:t>
            </a:r>
            <a:r>
              <a:rPr lang="en-US" sz="2000" b="0" i="0" dirty="0" smtClean="0">
                <a:latin typeface="Liberation Sans" panose="020B0604020202020204" pitchFamily="34" charset="0"/>
              </a:rPr>
              <a:t>cost of </a:t>
            </a:r>
            <a:r>
              <a:rPr lang="en-US" sz="2000" b="0" i="0" dirty="0">
                <a:latin typeface="Liberation Sans" panose="020B0604020202020204" pitchFamily="34" charset="0"/>
              </a:rPr>
              <a:t>goods sold, and inventory amounts for 2016 and 2017 are shown </a:t>
            </a:r>
            <a:r>
              <a:rPr lang="en-US" sz="2000" b="0" i="0" dirty="0" smtClean="0">
                <a:latin typeface="Liberation Sans" panose="020B0604020202020204" pitchFamily="34" charset="0"/>
              </a:rPr>
              <a:t>below.</a:t>
            </a:r>
          </a:p>
          <a:p>
            <a:pPr algn="l">
              <a:lnSpc>
                <a:spcPct val="110000"/>
              </a:lnSpc>
              <a:spcBef>
                <a:spcPts val="0"/>
              </a:spcBef>
              <a:tabLst>
                <a:tab pos="2057400" algn="l"/>
                <a:tab pos="4913313" algn="ctr"/>
                <a:tab pos="6973888" algn="ctr"/>
              </a:tabLst>
            </a:pPr>
            <a:r>
              <a:rPr lang="en-US" sz="2000" b="0" i="0" dirty="0" smtClean="0">
                <a:latin typeface="Liberation Sans" panose="020B0604020202020204" pitchFamily="34" charset="0"/>
              </a:rPr>
              <a:t>		2016 	2017</a:t>
            </a:r>
          </a:p>
          <a:p>
            <a:pPr algn="l">
              <a:lnSpc>
                <a:spcPct val="110000"/>
              </a:lnSpc>
              <a:spcBef>
                <a:spcPts val="600"/>
              </a:spcBef>
              <a:tabLst>
                <a:tab pos="2057400" algn="l"/>
                <a:tab pos="5595938" algn="r"/>
                <a:tab pos="7656513" algn="r"/>
              </a:tabLst>
            </a:pPr>
            <a:r>
              <a:rPr lang="en-US" sz="2000" b="0" i="0" dirty="0" smtClean="0">
                <a:latin typeface="Liberation Sans" panose="020B0604020202020204" pitchFamily="34" charset="0"/>
              </a:rPr>
              <a:t>Sales </a:t>
            </a:r>
            <a:r>
              <a:rPr lang="en-US" sz="2000" b="0" i="0" dirty="0">
                <a:latin typeface="Liberation Sans" panose="020B0604020202020204" pitchFamily="34" charset="0"/>
              </a:rPr>
              <a:t>revenue </a:t>
            </a:r>
            <a:r>
              <a:rPr lang="en-US" sz="2000" b="0" i="0" dirty="0" smtClean="0">
                <a:latin typeface="Liberation Sans" panose="020B0604020202020204" pitchFamily="34" charset="0"/>
              </a:rPr>
              <a:t>		</a:t>
            </a:r>
            <a:r>
              <a:rPr lang="en-US" sz="2000" b="0" i="0" dirty="0" smtClean="0">
                <a:latin typeface="Arial"/>
                <a:cs typeface="Arial"/>
              </a:rPr>
              <a:t>₩</a:t>
            </a:r>
            <a:r>
              <a:rPr lang="en-US" sz="2000" b="0" i="0" dirty="0" smtClean="0">
                <a:latin typeface="Liberation Sans" panose="020B0604020202020204" pitchFamily="34" charset="0"/>
              </a:rPr>
              <a:t>2,000,000 	</a:t>
            </a:r>
            <a:r>
              <a:rPr lang="en-US" sz="2000" b="0" i="0" dirty="0" smtClean="0">
                <a:latin typeface="Arial"/>
                <a:cs typeface="Arial"/>
              </a:rPr>
              <a:t>₩</a:t>
            </a:r>
            <a:r>
              <a:rPr lang="en-US" sz="2000" b="0" i="0" dirty="0" smtClean="0">
                <a:latin typeface="Liberation Sans" panose="020B0604020202020204" pitchFamily="34" charset="0"/>
              </a:rPr>
              <a:t>1,800,000</a:t>
            </a:r>
          </a:p>
          <a:p>
            <a:pPr algn="l">
              <a:lnSpc>
                <a:spcPct val="110000"/>
              </a:lnSpc>
              <a:spcBef>
                <a:spcPts val="0"/>
              </a:spcBef>
              <a:tabLst>
                <a:tab pos="2057400" algn="l"/>
                <a:tab pos="5595938" algn="r"/>
                <a:tab pos="7656513" algn="r"/>
              </a:tabLst>
            </a:pPr>
            <a:r>
              <a:rPr lang="en-US" sz="2000" b="0" i="0" dirty="0" smtClean="0">
                <a:latin typeface="Liberation Sans" panose="020B0604020202020204" pitchFamily="34" charset="0"/>
              </a:rPr>
              <a:t>Cost </a:t>
            </a:r>
            <a:r>
              <a:rPr lang="en-US" sz="2000" b="0" i="0" dirty="0">
                <a:latin typeface="Liberation Sans" panose="020B0604020202020204" pitchFamily="34" charset="0"/>
              </a:rPr>
              <a:t>of goods sold </a:t>
            </a:r>
            <a:r>
              <a:rPr lang="en-US" sz="2000" b="0" i="0" dirty="0" smtClean="0">
                <a:latin typeface="Liberation Sans" panose="020B0604020202020204" pitchFamily="34" charset="0"/>
              </a:rPr>
              <a:t>	1,000,000 	910,000</a:t>
            </a:r>
          </a:p>
          <a:p>
            <a:pPr algn="l">
              <a:lnSpc>
                <a:spcPct val="110000"/>
              </a:lnSpc>
              <a:spcBef>
                <a:spcPts val="0"/>
              </a:spcBef>
              <a:tabLst>
                <a:tab pos="2057400" algn="l"/>
                <a:tab pos="5595938" algn="r"/>
                <a:tab pos="7656513" algn="r"/>
              </a:tabLst>
            </a:pPr>
            <a:r>
              <a:rPr lang="en-US" sz="2000" b="0" i="0" dirty="0" smtClean="0">
                <a:latin typeface="Liberation Sans" panose="020B0604020202020204" pitchFamily="34" charset="0"/>
              </a:rPr>
              <a:t>Beginning </a:t>
            </a:r>
            <a:r>
              <a:rPr lang="en-US" sz="2000" b="0" i="0" dirty="0">
                <a:latin typeface="Liberation Sans" panose="020B0604020202020204" pitchFamily="34" charset="0"/>
              </a:rPr>
              <a:t>inventory </a:t>
            </a:r>
            <a:r>
              <a:rPr lang="en-US" sz="2000" b="0" i="0" dirty="0" smtClean="0">
                <a:latin typeface="Liberation Sans" panose="020B0604020202020204" pitchFamily="34" charset="0"/>
              </a:rPr>
              <a:t>	290,000 	210,000</a:t>
            </a:r>
          </a:p>
          <a:p>
            <a:pPr algn="l">
              <a:lnSpc>
                <a:spcPct val="110000"/>
              </a:lnSpc>
              <a:spcBef>
                <a:spcPts val="0"/>
              </a:spcBef>
              <a:tabLst>
                <a:tab pos="2057400" algn="l"/>
                <a:tab pos="5595938" algn="r"/>
                <a:tab pos="7656513" algn="r"/>
              </a:tabLst>
            </a:pPr>
            <a:r>
              <a:rPr lang="en-US" sz="2000" b="0" i="0" dirty="0" smtClean="0">
                <a:latin typeface="Liberation Sans" panose="020B0604020202020204" pitchFamily="34" charset="0"/>
              </a:rPr>
              <a:t>Ending </a:t>
            </a:r>
            <a:r>
              <a:rPr lang="en-US" sz="2000" b="0" i="0" dirty="0">
                <a:latin typeface="Liberation Sans" panose="020B0604020202020204" pitchFamily="34" charset="0"/>
              </a:rPr>
              <a:t>inventory </a:t>
            </a:r>
            <a:r>
              <a:rPr lang="en-US" sz="2000" b="0" i="0" dirty="0" smtClean="0">
                <a:latin typeface="Liberation Sans" panose="020B0604020202020204" pitchFamily="34" charset="0"/>
              </a:rPr>
              <a:t>		210,000 	50,000</a:t>
            </a:r>
          </a:p>
          <a:p>
            <a:pPr algn="l">
              <a:lnSpc>
                <a:spcPct val="110000"/>
              </a:lnSpc>
              <a:spcBef>
                <a:spcPts val="1200"/>
              </a:spcBef>
            </a:pPr>
            <a:r>
              <a:rPr lang="en-US" sz="2000" b="0" i="0" dirty="0" smtClean="0">
                <a:latin typeface="Liberation Sans" panose="020B0604020202020204" pitchFamily="34" charset="0"/>
              </a:rPr>
              <a:t>Determine </a:t>
            </a:r>
            <a:r>
              <a:rPr lang="en-US" sz="2000" b="0" i="0" dirty="0">
                <a:latin typeface="Liberation Sans" panose="020B0604020202020204" pitchFamily="34" charset="0"/>
              </a:rPr>
              <a:t>the inventory turnover and days in inventory for 2016 and 2017. </a:t>
            </a:r>
            <a:endParaRPr lang="en-US" altLang="en-US" sz="2000" b="0" i="0" dirty="0">
              <a:latin typeface="Liberation Sans" panose="020B0604020202020204" pitchFamily="34" charset="0"/>
            </a:endParaRPr>
          </a:p>
        </p:txBody>
      </p:sp>
      <p:sp>
        <p:nvSpPr>
          <p:cNvPr id="10" name="TextBox 9"/>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1" name="TextBox 10"/>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i="0" dirty="0" smtClean="0"/>
              <a:t>DO IT!</a:t>
            </a:r>
            <a:endParaRPr lang="en-US" sz="3100" i="0" dirty="0"/>
          </a:p>
        </p:txBody>
      </p:sp>
      <p:sp>
        <p:nvSpPr>
          <p:cNvPr id="1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6</a:t>
            </a:r>
            <a:endParaRPr lang="en-US" altLang="en-US" sz="1600" dirty="0">
              <a:solidFill>
                <a:schemeClr val="bg2"/>
              </a:solidFill>
              <a:latin typeface="Liberation Sans" panose="020B0604020202020204" pitchFamily="34" charset="0"/>
            </a:endParaRPr>
          </a:p>
        </p:txBody>
      </p:sp>
      <p:cxnSp>
        <p:nvCxnSpPr>
          <p:cNvPr id="4" name="Straight Connector 3"/>
          <p:cNvCxnSpPr/>
          <p:nvPr/>
        </p:nvCxnSpPr>
        <p:spPr bwMode="auto">
          <a:xfrm flipV="1">
            <a:off x="4827896" y="2541896"/>
            <a:ext cx="0" cy="1"/>
          </a:xfrm>
          <a:prstGeom prst="line">
            <a:avLst/>
          </a:prstGeom>
          <a:solidFill>
            <a:schemeClr val="accent1"/>
          </a:solidFill>
          <a:ln w="28575" cap="sq" cmpd="sng" algn="ctr">
            <a:noFill/>
            <a:prstDash val="solid"/>
            <a:round/>
            <a:headEnd type="none" w="sm" len="sm"/>
            <a:tailEnd type="none" w="sm" len="sm"/>
          </a:ln>
          <a:effectLst/>
        </p:spPr>
      </p:cxnSp>
      <p:cxnSp>
        <p:nvCxnSpPr>
          <p:cNvPr id="14" name="Straight Connector 13"/>
          <p:cNvCxnSpPr/>
          <p:nvPr/>
        </p:nvCxnSpPr>
        <p:spPr bwMode="auto">
          <a:xfrm flipV="1">
            <a:off x="6885296" y="2541896"/>
            <a:ext cx="0" cy="1"/>
          </a:xfrm>
          <a:prstGeom prst="line">
            <a:avLst/>
          </a:prstGeom>
          <a:solidFill>
            <a:schemeClr val="accent1"/>
          </a:solidFill>
          <a:ln w="28575" cap="sq" cmpd="sng" algn="ctr">
            <a:noFill/>
            <a:prstDash val="solid"/>
            <a:round/>
            <a:headEnd type="none" w="sm" len="sm"/>
            <a:tailEnd type="none" w="sm" len="sm"/>
          </a:ln>
          <a:effectLst/>
        </p:spPr>
      </p:cxnSp>
      <p:sp>
        <p:nvSpPr>
          <p:cNvPr id="5" name="Rectangle 4"/>
          <p:cNvSpPr/>
          <p:nvPr/>
        </p:nvSpPr>
        <p:spPr bwMode="auto">
          <a:xfrm>
            <a:off x="2971800" y="4880351"/>
            <a:ext cx="1594312" cy="299902"/>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7" name="Rectangle 16"/>
          <p:cNvSpPr/>
          <p:nvPr/>
        </p:nvSpPr>
        <p:spPr bwMode="auto">
          <a:xfrm>
            <a:off x="2356746" y="5254738"/>
            <a:ext cx="2824421" cy="299902"/>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8" name="Rectangle 17"/>
          <p:cNvSpPr/>
          <p:nvPr/>
        </p:nvSpPr>
        <p:spPr bwMode="auto">
          <a:xfrm>
            <a:off x="6325033" y="4876800"/>
            <a:ext cx="1594312" cy="299902"/>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9" name="Rectangle 18"/>
          <p:cNvSpPr/>
          <p:nvPr/>
        </p:nvSpPr>
        <p:spPr bwMode="auto">
          <a:xfrm>
            <a:off x="5709979" y="5251187"/>
            <a:ext cx="2748221" cy="25788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0" name="Rectangle 19"/>
          <p:cNvSpPr/>
          <p:nvPr/>
        </p:nvSpPr>
        <p:spPr bwMode="auto">
          <a:xfrm>
            <a:off x="5464368" y="5056496"/>
            <a:ext cx="236984" cy="299902"/>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 name="Rectangle 20"/>
          <p:cNvSpPr/>
          <p:nvPr/>
        </p:nvSpPr>
        <p:spPr bwMode="auto">
          <a:xfrm>
            <a:off x="8610600" y="5056496"/>
            <a:ext cx="236984" cy="299902"/>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 name="Rectangle 21"/>
          <p:cNvSpPr/>
          <p:nvPr/>
        </p:nvSpPr>
        <p:spPr bwMode="auto">
          <a:xfrm>
            <a:off x="2351632" y="5845002"/>
            <a:ext cx="2334232" cy="299902"/>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3" name="Rectangle 22"/>
          <p:cNvSpPr/>
          <p:nvPr/>
        </p:nvSpPr>
        <p:spPr bwMode="auto">
          <a:xfrm>
            <a:off x="5680416" y="5840104"/>
            <a:ext cx="2334232" cy="299902"/>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Rectangle 7"/>
          <p:cNvSpPr/>
          <p:nvPr/>
        </p:nvSpPr>
        <p:spPr>
          <a:xfrm>
            <a:off x="3358635" y="4465246"/>
            <a:ext cx="697627" cy="400110"/>
          </a:xfrm>
          <a:prstGeom prst="rect">
            <a:avLst/>
          </a:prstGeom>
        </p:spPr>
        <p:txBody>
          <a:bodyPr wrap="none">
            <a:spAutoFit/>
          </a:bodyPr>
          <a:lstStyle/>
          <a:p>
            <a:r>
              <a:rPr lang="en-US" sz="2000" b="0" i="0" dirty="0" smtClean="0">
                <a:solidFill>
                  <a:schemeClr val="tx1"/>
                </a:solidFill>
                <a:latin typeface="Times New Roman" panose="02020603050405020304" pitchFamily="18" charset="0"/>
                <a:cs typeface="Times New Roman" panose="02020603050405020304" pitchFamily="18" charset="0"/>
              </a:rPr>
              <a:t>2016</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6727208" y="4460544"/>
            <a:ext cx="697627" cy="400110"/>
          </a:xfrm>
          <a:prstGeom prst="rect">
            <a:avLst/>
          </a:prstGeom>
        </p:spPr>
        <p:txBody>
          <a:bodyPr wrap="none">
            <a:spAutoFit/>
          </a:bodyPr>
          <a:lstStyle/>
          <a:p>
            <a:r>
              <a:rPr lang="en-US" sz="2000" b="0" i="0" dirty="0">
                <a:solidFill>
                  <a:schemeClr val="tx1"/>
                </a:solidFill>
                <a:latin typeface="Times New Roman" panose="02020603050405020304" pitchFamily="18" charset="0"/>
                <a:cs typeface="Times New Roman" panose="02020603050405020304" pitchFamily="18" charset="0"/>
              </a:rPr>
              <a:t>2017</a:t>
            </a:r>
          </a:p>
        </p:txBody>
      </p:sp>
    </p:spTree>
    <p:extLst>
      <p:ext uri="{BB962C8B-B14F-4D97-AF65-F5344CB8AC3E}">
        <p14:creationId xmlns:p14="http://schemas.microsoft.com/office/powerpoint/2010/main" val="19102141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P spid="19" grpId="0" animBg="1"/>
      <p:bldP spid="20" grpId="0" animBg="1"/>
      <p:bldP spid="21" grpId="0" animBg="1"/>
      <p:bldP spid="22" grpId="0" animBg="1"/>
      <p:bldP spid="2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2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5" y="2214564"/>
            <a:ext cx="8490857" cy="3178968"/>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cxnSp>
        <p:nvCxnSpPr>
          <p:cNvPr id="13" name="Straight Connector 12"/>
          <p:cNvCxnSpPr/>
          <p:nvPr/>
        </p:nvCxnSpPr>
        <p:spPr bwMode="auto">
          <a:xfrm>
            <a:off x="6400799" y="1049141"/>
            <a:ext cx="0" cy="97300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77508" name="Text Box 4"/>
          <p:cNvSpPr txBox="1">
            <a:spLocks noChangeArrowheads="1"/>
          </p:cNvSpPr>
          <p:nvPr/>
        </p:nvSpPr>
        <p:spPr bwMode="auto">
          <a:xfrm>
            <a:off x="7391400" y="3048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altLang="en-US" b="0" i="0" dirty="0">
              <a:solidFill>
                <a:schemeClr val="tx1"/>
              </a:solidFill>
              <a:effectLst/>
              <a:latin typeface="Liberation Sans" panose="020B0604020202020204" pitchFamily="34" charset="0"/>
            </a:endParaRPr>
          </a:p>
        </p:txBody>
      </p:sp>
      <p:sp>
        <p:nvSpPr>
          <p:cNvPr id="277511" name="Text Box 7"/>
          <p:cNvSpPr txBox="1">
            <a:spLocks noChangeArrowheads="1"/>
          </p:cNvSpPr>
          <p:nvPr/>
        </p:nvSpPr>
        <p:spPr bwMode="auto">
          <a:xfrm>
            <a:off x="533400" y="5486400"/>
            <a:ext cx="81534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tabLst>
                <a:tab pos="692150" algn="r"/>
                <a:tab pos="914400" algn="l"/>
                <a:tab pos="2576513" algn="l"/>
                <a:tab pos="4003675" algn="l"/>
                <a:tab pos="4806950" algn="r"/>
                <a:tab pos="5832475" algn="r"/>
              </a:tabLst>
              <a:defRPr sz="2400">
                <a:solidFill>
                  <a:schemeClr val="tx1"/>
                </a:solidFill>
                <a:latin typeface="Times New Roman" pitchFamily="18" charset="0"/>
              </a:defRPr>
            </a:lvl1pPr>
            <a:lvl2pPr marL="1028700" indent="-457200" algn="ctr">
              <a:tabLst>
                <a:tab pos="692150" algn="r"/>
                <a:tab pos="914400" algn="l"/>
                <a:tab pos="2576513" algn="l"/>
                <a:tab pos="4003675" algn="l"/>
                <a:tab pos="4806950" algn="r"/>
                <a:tab pos="5832475" algn="r"/>
              </a:tabLst>
              <a:defRPr sz="2400">
                <a:solidFill>
                  <a:schemeClr val="tx1"/>
                </a:solidFill>
                <a:latin typeface="Times New Roman" pitchFamily="18" charset="0"/>
              </a:defRPr>
            </a:lvl2pPr>
            <a:lvl3pPr marL="1544638" indent="-457200" algn="ctr">
              <a:tabLst>
                <a:tab pos="692150" algn="r"/>
                <a:tab pos="914400" algn="l"/>
                <a:tab pos="2576513" algn="l"/>
                <a:tab pos="4003675" algn="l"/>
                <a:tab pos="4806950" algn="r"/>
                <a:tab pos="5832475" algn="r"/>
              </a:tabLst>
              <a:defRPr sz="2400">
                <a:solidFill>
                  <a:schemeClr val="tx1"/>
                </a:solidFill>
                <a:latin typeface="Times New Roman" pitchFamily="18" charset="0"/>
              </a:defRPr>
            </a:lvl3pPr>
            <a:lvl4pPr marL="2116138" indent="-457200" algn="ctr">
              <a:tabLst>
                <a:tab pos="692150" algn="r"/>
                <a:tab pos="914400" algn="l"/>
                <a:tab pos="2576513" algn="l"/>
                <a:tab pos="4003675" algn="l"/>
                <a:tab pos="4806950" algn="r"/>
                <a:tab pos="5832475" algn="r"/>
              </a:tabLst>
              <a:defRPr sz="2400">
                <a:solidFill>
                  <a:schemeClr val="tx1"/>
                </a:solidFill>
                <a:latin typeface="Times New Roman" pitchFamily="18" charset="0"/>
              </a:defRPr>
            </a:lvl4pPr>
            <a:lvl5pPr marL="2687638" indent="-457200" algn="ctr">
              <a:tabLst>
                <a:tab pos="692150" algn="r"/>
                <a:tab pos="914400" algn="l"/>
                <a:tab pos="2576513" algn="l"/>
                <a:tab pos="4003675" algn="l"/>
                <a:tab pos="4806950" algn="r"/>
                <a:tab pos="5832475" algn="r"/>
              </a:tabLst>
              <a:defRPr sz="2400">
                <a:solidFill>
                  <a:schemeClr val="tx1"/>
                </a:solidFill>
                <a:latin typeface="Times New Roman" pitchFamily="18" charset="0"/>
              </a:defRPr>
            </a:lvl5pPr>
            <a:lvl6pPr marL="3144838" indent="-457200" algn="ctr" eaLnBrk="0" fontAlgn="base" hangingPunct="0">
              <a:spcBef>
                <a:spcPct val="0"/>
              </a:spcBef>
              <a:spcAft>
                <a:spcPct val="0"/>
              </a:spcAft>
              <a:tabLst>
                <a:tab pos="692150" algn="r"/>
                <a:tab pos="914400" algn="l"/>
                <a:tab pos="2576513" algn="l"/>
                <a:tab pos="4003675" algn="l"/>
                <a:tab pos="4806950" algn="r"/>
                <a:tab pos="5832475" algn="r"/>
              </a:tabLst>
              <a:defRPr sz="2400">
                <a:solidFill>
                  <a:schemeClr val="tx1"/>
                </a:solidFill>
                <a:latin typeface="Times New Roman" pitchFamily="18" charset="0"/>
              </a:defRPr>
            </a:lvl6pPr>
            <a:lvl7pPr marL="3602038" indent="-457200" algn="ctr" eaLnBrk="0" fontAlgn="base" hangingPunct="0">
              <a:spcBef>
                <a:spcPct val="0"/>
              </a:spcBef>
              <a:spcAft>
                <a:spcPct val="0"/>
              </a:spcAft>
              <a:tabLst>
                <a:tab pos="692150" algn="r"/>
                <a:tab pos="914400" algn="l"/>
                <a:tab pos="2576513" algn="l"/>
                <a:tab pos="4003675" algn="l"/>
                <a:tab pos="4806950" algn="r"/>
                <a:tab pos="5832475" algn="r"/>
              </a:tabLst>
              <a:defRPr sz="2400">
                <a:solidFill>
                  <a:schemeClr val="tx1"/>
                </a:solidFill>
                <a:latin typeface="Times New Roman" pitchFamily="18" charset="0"/>
              </a:defRPr>
            </a:lvl7pPr>
            <a:lvl8pPr marL="4059238" indent="-457200" algn="ctr" eaLnBrk="0" fontAlgn="base" hangingPunct="0">
              <a:spcBef>
                <a:spcPct val="0"/>
              </a:spcBef>
              <a:spcAft>
                <a:spcPct val="0"/>
              </a:spcAft>
              <a:tabLst>
                <a:tab pos="692150" algn="r"/>
                <a:tab pos="914400" algn="l"/>
                <a:tab pos="2576513" algn="l"/>
                <a:tab pos="4003675" algn="l"/>
                <a:tab pos="4806950" algn="r"/>
                <a:tab pos="5832475" algn="r"/>
              </a:tabLst>
              <a:defRPr sz="2400">
                <a:solidFill>
                  <a:schemeClr val="tx1"/>
                </a:solidFill>
                <a:latin typeface="Times New Roman" pitchFamily="18" charset="0"/>
              </a:defRPr>
            </a:lvl8pPr>
            <a:lvl9pPr marL="4516438" indent="-457200" algn="ctr" eaLnBrk="0" fontAlgn="base" hangingPunct="0">
              <a:spcBef>
                <a:spcPct val="0"/>
              </a:spcBef>
              <a:spcAft>
                <a:spcPct val="0"/>
              </a:spcAft>
              <a:tabLst>
                <a:tab pos="692150" algn="r"/>
                <a:tab pos="914400" algn="l"/>
                <a:tab pos="2576513" algn="l"/>
                <a:tab pos="4003675" algn="l"/>
                <a:tab pos="4806950" algn="r"/>
                <a:tab pos="5832475" algn="r"/>
              </a:tabLst>
              <a:defRPr sz="2400">
                <a:solidFill>
                  <a:schemeClr val="tx1"/>
                </a:solidFill>
                <a:latin typeface="Times New Roman" pitchFamily="18" charset="0"/>
              </a:defRPr>
            </a:lvl9pPr>
          </a:lstStyle>
          <a:p>
            <a:pPr algn="l">
              <a:lnSpc>
                <a:spcPct val="120000"/>
              </a:lnSpc>
              <a:spcBef>
                <a:spcPct val="50000"/>
              </a:spcBef>
            </a:pPr>
            <a:r>
              <a:rPr lang="en-US" altLang="en-US" sz="2000" b="0" i="0" dirty="0">
                <a:effectLst/>
                <a:latin typeface="Liberation Sans" panose="020B0604020202020204" pitchFamily="34" charset="0"/>
              </a:rPr>
              <a:t>Assuming the </a:t>
            </a:r>
            <a:r>
              <a:rPr lang="en-US" altLang="en-US" sz="2000" i="0" dirty="0">
                <a:effectLst/>
                <a:latin typeface="Liberation Sans" panose="020B0604020202020204" pitchFamily="34" charset="0"/>
              </a:rPr>
              <a:t>Perpetual</a:t>
            </a:r>
            <a:r>
              <a:rPr lang="en-US" altLang="en-US" sz="2000" b="0" i="0" dirty="0">
                <a:effectLst/>
                <a:latin typeface="Liberation Sans" panose="020B0604020202020204" pitchFamily="34" charset="0"/>
              </a:rPr>
              <a:t> Inventory System, compute Cost of Goods Sold and Ending Inventory under FIFO and average-cost.</a:t>
            </a:r>
          </a:p>
        </p:txBody>
      </p:sp>
      <p:sp>
        <p:nvSpPr>
          <p:cNvPr id="10" name="Rectangle 9"/>
          <p:cNvSpPr>
            <a:spLocks noChangeArrowheads="1"/>
          </p:cNvSpPr>
          <p:nvPr/>
        </p:nvSpPr>
        <p:spPr bwMode="auto">
          <a:xfrm>
            <a:off x="290286" y="420253"/>
            <a:ext cx="2249714" cy="628888"/>
          </a:xfrm>
          <a:prstGeom prst="rect">
            <a:avLst/>
          </a:prstGeom>
          <a:solidFill>
            <a:srgbClr val="FF6600"/>
          </a:solidFill>
          <a:ln>
            <a:noFill/>
          </a:ln>
          <a:effectLst/>
        </p:spPr>
        <p:txBody>
          <a:bodyPr wrap="none" lIns="86493" tIns="43247" rIns="86493" bIns="43247" anchor="ctr"/>
          <a:lstStyle/>
          <a:p>
            <a:r>
              <a:rPr lang="en-US" altLang="en-US" sz="2400" b="1" i="0" dirty="0" smtClean="0">
                <a:solidFill>
                  <a:schemeClr val="accent3"/>
                </a:solidFill>
                <a:latin typeface="Liberation Sans" panose="020B0604020202020204" pitchFamily="34" charset="0"/>
              </a:rPr>
              <a:t>APPENDIX 6A</a:t>
            </a:r>
            <a:endParaRPr lang="en-US" altLang="en-US" sz="2400" b="1" i="0" dirty="0">
              <a:solidFill>
                <a:schemeClr val="accent3"/>
              </a:solidFill>
              <a:latin typeface="Liberation Sans" panose="020B0604020202020204" pitchFamily="34" charset="0"/>
            </a:endParaRPr>
          </a:p>
        </p:txBody>
      </p:sp>
      <p:sp>
        <p:nvSpPr>
          <p:cNvPr id="11" name="Rectangle 5"/>
          <p:cNvSpPr>
            <a:spLocks noChangeArrowheads="1"/>
          </p:cNvSpPr>
          <p:nvPr/>
        </p:nvSpPr>
        <p:spPr bwMode="auto">
          <a:xfrm>
            <a:off x="2540000" y="421511"/>
            <a:ext cx="6241143" cy="634306"/>
          </a:xfrm>
          <a:prstGeom prst="rect">
            <a:avLst/>
          </a:prstGeom>
          <a:solidFill>
            <a:srgbClr val="0000BF"/>
          </a:solidFill>
          <a:ln>
            <a:noFill/>
          </a:ln>
          <a:effectLst/>
        </p:spPr>
        <p:txBody>
          <a:bodyPr wrap="square" lIns="86493" tIns="27432" rIns="86493" bIns="43247" anchor="ctr"/>
          <a:lstStyle/>
          <a:p>
            <a:pPr marL="53975" algn="l"/>
            <a:r>
              <a:rPr lang="en-US" sz="2800" b="1" i="0" dirty="0" smtClean="0">
                <a:solidFill>
                  <a:schemeClr val="accent3"/>
                </a:solidFill>
                <a:latin typeface="Liberation Sans" panose="020B0604020202020204" pitchFamily="34" charset="0"/>
              </a:rPr>
              <a:t>Perpetual Inventory System</a:t>
            </a:r>
            <a:endParaRPr lang="en-US" sz="2800" b="1" i="0" dirty="0">
              <a:solidFill>
                <a:schemeClr val="accent3"/>
              </a:solidFill>
              <a:latin typeface="Liberation Sans" panose="020B0604020202020204" pitchFamily="34" charset="0"/>
            </a:endParaRPr>
          </a:p>
        </p:txBody>
      </p:sp>
      <p:sp>
        <p:nvSpPr>
          <p:cNvPr id="14" name="Rectangle 13"/>
          <p:cNvSpPr/>
          <p:nvPr/>
        </p:nvSpPr>
        <p:spPr>
          <a:xfrm>
            <a:off x="6448133" y="1104781"/>
            <a:ext cx="2502523" cy="1015663"/>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7</a:t>
            </a:r>
            <a:endParaRPr lang="en-US" sz="1400" b="1" i="0" dirty="0">
              <a:solidFill>
                <a:srgbClr val="FF3300"/>
              </a:solidFill>
              <a:latin typeface="Liberation Sans" panose="020B0604020202020204" pitchFamily="34" charset="0"/>
            </a:endParaRPr>
          </a:p>
          <a:p>
            <a:pPr algn="l"/>
            <a:r>
              <a:rPr lang="en-US" sz="1400" i="0" dirty="0" smtClean="0">
                <a:solidFill>
                  <a:schemeClr val="tx1"/>
                </a:solidFill>
                <a:latin typeface="Liberation Sans" panose="020B0604020202020204" pitchFamily="34" charset="0"/>
              </a:rPr>
              <a:t>Apply </a:t>
            </a:r>
            <a:r>
              <a:rPr lang="en-US" sz="1400" i="0" dirty="0">
                <a:solidFill>
                  <a:schemeClr val="tx1"/>
                </a:solidFill>
                <a:latin typeface="Liberation Sans" panose="020B0604020202020204" pitchFamily="34" charset="0"/>
              </a:rPr>
              <a:t>the inventory cost</a:t>
            </a:r>
          </a:p>
          <a:p>
            <a:r>
              <a:rPr lang="en-US" sz="1400" i="0" dirty="0" smtClean="0">
                <a:solidFill>
                  <a:schemeClr val="tx1"/>
                </a:solidFill>
                <a:latin typeface="Liberation Sans" panose="020B0604020202020204" pitchFamily="34" charset="0"/>
              </a:rPr>
              <a:t>flow </a:t>
            </a:r>
            <a:r>
              <a:rPr lang="en-US" sz="1400" i="0" dirty="0">
                <a:solidFill>
                  <a:schemeClr val="tx1"/>
                </a:solidFill>
                <a:latin typeface="Liberation Sans" panose="020B0604020202020204" pitchFamily="34" charset="0"/>
              </a:rPr>
              <a:t>methods to perpetual</a:t>
            </a:r>
          </a:p>
          <a:p>
            <a:r>
              <a:rPr lang="en-US" sz="1400" i="0" dirty="0">
                <a:solidFill>
                  <a:schemeClr val="tx1"/>
                </a:solidFill>
                <a:latin typeface="Liberation Sans" panose="020B0604020202020204" pitchFamily="34" charset="0"/>
              </a:rPr>
              <a:t>inventory records.</a:t>
            </a:r>
          </a:p>
        </p:txBody>
      </p:sp>
      <p:sp>
        <p:nvSpPr>
          <p:cNvPr id="3" name="Rectangle 2"/>
          <p:cNvSpPr/>
          <p:nvPr/>
        </p:nvSpPr>
        <p:spPr>
          <a:xfrm>
            <a:off x="228600" y="1685583"/>
            <a:ext cx="2514600" cy="461665"/>
          </a:xfrm>
          <a:prstGeom prst="rect">
            <a:avLst/>
          </a:prstGeom>
          <a:noFill/>
        </p:spPr>
        <p:txBody>
          <a:bodyPr wrap="square">
            <a:spAutoFit/>
          </a:bodyPr>
          <a:lstStyle/>
          <a:p>
            <a:r>
              <a:rPr lang="en-US" sz="1200" i="0" dirty="0">
                <a:solidFill>
                  <a:schemeClr val="tx1"/>
                </a:solidFill>
                <a:latin typeface="Liberation Sans" panose="020B0604020202020204" pitchFamily="34" charset="0"/>
              </a:rPr>
              <a:t>Illustration 6A-1</a:t>
            </a:r>
          </a:p>
          <a:p>
            <a:r>
              <a:rPr lang="en-US" sz="1200" b="0" i="0" dirty="0">
                <a:solidFill>
                  <a:schemeClr val="tx1"/>
                </a:solidFill>
                <a:latin typeface="Liberation Sans" panose="020B0604020202020204" pitchFamily="34" charset="0"/>
              </a:rPr>
              <a:t>Inventoriable units and costs</a:t>
            </a:r>
          </a:p>
        </p:txBody>
      </p:sp>
      <p:sp>
        <p:nvSpPr>
          <p:cNvPr id="1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7</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217343750"/>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079"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20503"/>
            <a:ext cx="8534400" cy="3753021"/>
          </a:xfrm>
          <a:prstGeom prst="rect">
            <a:avLst/>
          </a:prstGeom>
          <a:solidFill>
            <a:srgbClr val="E0F7FC"/>
          </a:solidFill>
          <a:ln w="19050"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343046" name="Text Box 6"/>
          <p:cNvSpPr txBox="1">
            <a:spLocks noChangeArrowheads="1"/>
          </p:cNvSpPr>
          <p:nvPr/>
        </p:nvSpPr>
        <p:spPr bwMode="auto">
          <a:xfrm>
            <a:off x="2133600" y="5276541"/>
            <a:ext cx="243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i="0" dirty="0">
                <a:solidFill>
                  <a:schemeClr val="tx1"/>
                </a:solidFill>
                <a:effectLst/>
                <a:latin typeface="Liberation Sans" panose="020B0604020202020204" pitchFamily="34" charset="0"/>
              </a:rPr>
              <a:t>Cost of Goods Sold</a:t>
            </a:r>
          </a:p>
        </p:txBody>
      </p:sp>
      <p:sp>
        <p:nvSpPr>
          <p:cNvPr id="343047" name="Text Box 7"/>
          <p:cNvSpPr txBox="1">
            <a:spLocks noChangeArrowheads="1"/>
          </p:cNvSpPr>
          <p:nvPr/>
        </p:nvSpPr>
        <p:spPr bwMode="auto">
          <a:xfrm>
            <a:off x="6324600" y="5428941"/>
            <a:ext cx="2438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i="0" dirty="0">
                <a:solidFill>
                  <a:schemeClr val="tx1"/>
                </a:solidFill>
                <a:effectLst/>
                <a:latin typeface="Liberation Sans" panose="020B0604020202020204" pitchFamily="34" charset="0"/>
              </a:rPr>
              <a:t>Ending Inventory</a:t>
            </a:r>
          </a:p>
        </p:txBody>
      </p:sp>
      <p:cxnSp>
        <p:nvCxnSpPr>
          <p:cNvPr id="343050" name="AutoShape 10"/>
          <p:cNvCxnSpPr>
            <a:cxnSpLocks noChangeShapeType="1"/>
            <a:stCxn id="343046" idx="3"/>
          </p:cNvCxnSpPr>
          <p:nvPr/>
        </p:nvCxnSpPr>
        <p:spPr bwMode="auto">
          <a:xfrm flipV="1">
            <a:off x="4572000" y="4666941"/>
            <a:ext cx="876300" cy="960438"/>
          </a:xfrm>
          <a:prstGeom prst="bentConnector2">
            <a:avLst/>
          </a:prstGeom>
          <a:noFill/>
          <a:ln w="3810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2"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pPr>
            <a:r>
              <a:rPr lang="en-US" altLang="en-US" sz="3200" i="0" dirty="0">
                <a:solidFill>
                  <a:srgbClr val="CC0000"/>
                </a:solidFill>
                <a:latin typeface="Liberation Sans" panose="020B0604020202020204" pitchFamily="34" charset="0"/>
              </a:rPr>
              <a:t>First-In-First-Out (FIFO)</a:t>
            </a:r>
          </a:p>
        </p:txBody>
      </p:sp>
      <p:pic>
        <p:nvPicPr>
          <p:cNvPr id="67586" name="Picture 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7686" y="2255283"/>
            <a:ext cx="2547992" cy="51044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5" name="Picture 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048" y="2764808"/>
            <a:ext cx="2547992" cy="74734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7" name="Picture 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203" y="3491713"/>
            <a:ext cx="1438275" cy="99470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8" name="Picture 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932208"/>
            <a:ext cx="2547992" cy="34864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9" name="Picture 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8344" y="4280849"/>
            <a:ext cx="2928992" cy="86549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40" name="Picture 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339" y="4989046"/>
            <a:ext cx="213789" cy="17890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43052" name="Line 12"/>
          <p:cNvSpPr>
            <a:spLocks noChangeShapeType="1"/>
          </p:cNvSpPr>
          <p:nvPr/>
        </p:nvSpPr>
        <p:spPr bwMode="auto">
          <a:xfrm flipV="1">
            <a:off x="8382000" y="5063816"/>
            <a:ext cx="0" cy="365125"/>
          </a:xfrm>
          <a:prstGeom prst="line">
            <a:avLst/>
          </a:prstGeom>
          <a:noFill/>
          <a:ln w="381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236560" y="5239687"/>
            <a:ext cx="1968405" cy="461665"/>
          </a:xfrm>
          <a:prstGeom prst="rect">
            <a:avLst/>
          </a:prstGeom>
          <a:noFill/>
        </p:spPr>
        <p:txBody>
          <a:bodyPr wrap="square">
            <a:spAutoFit/>
          </a:bodyPr>
          <a:lstStyle/>
          <a:p>
            <a:r>
              <a:rPr lang="en-US" sz="1200" i="0" dirty="0">
                <a:solidFill>
                  <a:schemeClr val="tx1"/>
                </a:solidFill>
                <a:latin typeface="Liberation Sans" panose="020B0604020202020204" pitchFamily="34" charset="0"/>
              </a:rPr>
              <a:t>Illustration 6A-2</a:t>
            </a:r>
          </a:p>
          <a:p>
            <a:r>
              <a:rPr lang="en-US" sz="1200" b="0" i="0" dirty="0">
                <a:solidFill>
                  <a:schemeClr val="tx1"/>
                </a:solidFill>
                <a:latin typeface="Liberation Sans" panose="020B0604020202020204" pitchFamily="34" charset="0"/>
              </a:rPr>
              <a:t>Perpetual system—FIFO</a:t>
            </a:r>
          </a:p>
        </p:txBody>
      </p:sp>
      <p:sp>
        <p:nvSpPr>
          <p:cNvPr id="4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7</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5574065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7586"/>
                                        </p:tgtEl>
                                      </p:cBhvr>
                                    </p:animEffect>
                                    <p:set>
                                      <p:cBhvr>
                                        <p:cTn id="7" dur="1" fill="hold">
                                          <p:stCondLst>
                                            <p:cond delay="499"/>
                                          </p:stCondLst>
                                        </p:cTn>
                                        <p:tgtEl>
                                          <p:spTgt spid="6758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5"/>
                                        </p:tgtEl>
                                      </p:cBhvr>
                                    </p:animEffect>
                                    <p:set>
                                      <p:cBhvr>
                                        <p:cTn id="12" dur="1" fill="hold">
                                          <p:stCondLst>
                                            <p:cond delay="499"/>
                                          </p:stCondLst>
                                        </p:cTn>
                                        <p:tgtEl>
                                          <p:spTgt spid="3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7"/>
                                        </p:tgtEl>
                                      </p:cBhvr>
                                    </p:animEffect>
                                    <p:set>
                                      <p:cBhvr>
                                        <p:cTn id="17" dur="1" fill="hold">
                                          <p:stCondLst>
                                            <p:cond delay="499"/>
                                          </p:stCondLst>
                                        </p:cTn>
                                        <p:tgtEl>
                                          <p:spTgt spid="3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8"/>
                                        </p:tgtEl>
                                      </p:cBhvr>
                                    </p:animEffect>
                                    <p:set>
                                      <p:cBhvr>
                                        <p:cTn id="22" dur="1" fill="hold">
                                          <p:stCondLst>
                                            <p:cond delay="499"/>
                                          </p:stCondLst>
                                        </p:cTn>
                                        <p:tgtEl>
                                          <p:spTgt spid="3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9"/>
                                        </p:tgtEl>
                                      </p:cBhvr>
                                    </p:animEffect>
                                    <p:set>
                                      <p:cBhvr>
                                        <p:cTn id="27" dur="1" fill="hold">
                                          <p:stCondLst>
                                            <p:cond delay="499"/>
                                          </p:stCondLst>
                                        </p:cTn>
                                        <p:tgtEl>
                                          <p:spTgt spid="3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43047"/>
                                        </p:tgtEl>
                                        <p:attrNameLst>
                                          <p:attrName>style.visibility</p:attrName>
                                        </p:attrNameLst>
                                      </p:cBhvr>
                                      <p:to>
                                        <p:strVal val="visible"/>
                                      </p:to>
                                    </p:set>
                                    <p:animEffect transition="in" filter="wipe(down)">
                                      <p:cBhvr>
                                        <p:cTn id="32" dur="500"/>
                                        <p:tgtEl>
                                          <p:spTgt spid="343047"/>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343052"/>
                                        </p:tgtEl>
                                        <p:attrNameLst>
                                          <p:attrName>style.visibility</p:attrName>
                                        </p:attrNameLst>
                                      </p:cBhvr>
                                      <p:to>
                                        <p:strVal val="visible"/>
                                      </p:to>
                                    </p:set>
                                    <p:animEffect transition="in" filter="wipe(down)">
                                      <p:cBhvr>
                                        <p:cTn id="36" dur="500"/>
                                        <p:tgtEl>
                                          <p:spTgt spid="34305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43046"/>
                                        </p:tgtEl>
                                        <p:attrNameLst>
                                          <p:attrName>style.visibility</p:attrName>
                                        </p:attrNameLst>
                                      </p:cBhvr>
                                      <p:to>
                                        <p:strVal val="visible"/>
                                      </p:to>
                                    </p:set>
                                    <p:animEffect transition="in" filter="wipe(left)">
                                      <p:cBhvr>
                                        <p:cTn id="41" dur="500"/>
                                        <p:tgtEl>
                                          <p:spTgt spid="343046"/>
                                        </p:tgtEl>
                                      </p:cBhvr>
                                    </p:animEffec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343050"/>
                                        </p:tgtEl>
                                        <p:attrNameLst>
                                          <p:attrName>style.visibility</p:attrName>
                                        </p:attrNameLst>
                                      </p:cBhvr>
                                      <p:to>
                                        <p:strVal val="visible"/>
                                      </p:to>
                                    </p:set>
                                    <p:animEffect transition="in" filter="wipe(down)">
                                      <p:cBhvr>
                                        <p:cTn id="45" dur="500"/>
                                        <p:tgtEl>
                                          <p:spTgt spid="34305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40"/>
                                        </p:tgtEl>
                                      </p:cBhvr>
                                    </p:animEffect>
                                    <p:set>
                                      <p:cBhvr>
                                        <p:cTn id="50"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6" grpId="0"/>
      <p:bldP spid="343047" grpId="0"/>
      <p:bldP spid="34305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115"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20504"/>
            <a:ext cx="8534400" cy="2416175"/>
          </a:xfrm>
          <a:prstGeom prst="rect">
            <a:avLst/>
          </a:prstGeom>
          <a:solidFill>
            <a:srgbClr val="E0F7FC"/>
          </a:solidFill>
          <a:ln w="19050"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345096" name="Text Box 8"/>
          <p:cNvSpPr txBox="1">
            <a:spLocks noChangeArrowheads="1"/>
          </p:cNvSpPr>
          <p:nvPr/>
        </p:nvSpPr>
        <p:spPr bwMode="auto">
          <a:xfrm>
            <a:off x="1981200" y="3982729"/>
            <a:ext cx="243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i="0" dirty="0">
                <a:solidFill>
                  <a:schemeClr val="tx1"/>
                </a:solidFill>
                <a:effectLst/>
                <a:latin typeface="Liberation Sans" panose="020B0604020202020204" pitchFamily="34" charset="0"/>
              </a:rPr>
              <a:t>Cost of Goods Sold</a:t>
            </a:r>
          </a:p>
        </p:txBody>
      </p:sp>
      <p:sp>
        <p:nvSpPr>
          <p:cNvPr id="345097" name="Text Box 9"/>
          <p:cNvSpPr txBox="1">
            <a:spLocks noChangeArrowheads="1"/>
          </p:cNvSpPr>
          <p:nvPr/>
        </p:nvSpPr>
        <p:spPr bwMode="auto">
          <a:xfrm>
            <a:off x="6324600" y="4011304"/>
            <a:ext cx="2438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i="0" dirty="0">
                <a:solidFill>
                  <a:schemeClr val="tx1"/>
                </a:solidFill>
                <a:effectLst/>
                <a:latin typeface="Liberation Sans" panose="020B0604020202020204" pitchFamily="34" charset="0"/>
              </a:rPr>
              <a:t>Ending Inventory</a:t>
            </a:r>
          </a:p>
        </p:txBody>
      </p:sp>
      <p:cxnSp>
        <p:nvCxnSpPr>
          <p:cNvPr id="345098" name="AutoShape 10"/>
          <p:cNvCxnSpPr>
            <a:cxnSpLocks noChangeShapeType="1"/>
          </p:cNvCxnSpPr>
          <p:nvPr/>
        </p:nvCxnSpPr>
        <p:spPr bwMode="auto">
          <a:xfrm flipV="1">
            <a:off x="4253552" y="3373129"/>
            <a:ext cx="876300" cy="814388"/>
          </a:xfrm>
          <a:prstGeom prst="bentConnector2">
            <a:avLst/>
          </a:prstGeom>
          <a:noFill/>
          <a:ln w="3810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5099" name="Line 11"/>
          <p:cNvSpPr>
            <a:spLocks noChangeShapeType="1"/>
          </p:cNvSpPr>
          <p:nvPr/>
        </p:nvSpPr>
        <p:spPr bwMode="auto">
          <a:xfrm flipV="1">
            <a:off x="8278504" y="3630304"/>
            <a:ext cx="0" cy="381000"/>
          </a:xfrm>
          <a:prstGeom prst="line">
            <a:avLst/>
          </a:prstGeom>
          <a:noFill/>
          <a:ln w="381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3"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pPr>
            <a:r>
              <a:rPr lang="en-US" altLang="en-US" sz="3200" i="0" dirty="0" smtClean="0">
                <a:solidFill>
                  <a:srgbClr val="CC0000"/>
                </a:solidFill>
                <a:latin typeface="Liberation Sans" panose="020B0604020202020204" pitchFamily="34" charset="0"/>
              </a:rPr>
              <a:t>Average-Cost</a:t>
            </a:r>
            <a:endParaRPr lang="en-US" altLang="en-US" sz="3200" i="0" dirty="0">
              <a:solidFill>
                <a:srgbClr val="CC0000"/>
              </a:solidFill>
              <a:latin typeface="Liberation Sans" panose="020B0604020202020204" pitchFamily="34" charset="0"/>
            </a:endParaRPr>
          </a:p>
        </p:txBody>
      </p:sp>
      <p:sp>
        <p:nvSpPr>
          <p:cNvPr id="2" name="Rectangle 1"/>
          <p:cNvSpPr/>
          <p:nvPr/>
        </p:nvSpPr>
        <p:spPr>
          <a:xfrm>
            <a:off x="228600" y="3898373"/>
            <a:ext cx="1676400" cy="646331"/>
          </a:xfrm>
          <a:prstGeom prst="rect">
            <a:avLst/>
          </a:prstGeom>
          <a:noFill/>
        </p:spPr>
        <p:txBody>
          <a:bodyPr wrap="square">
            <a:spAutoFit/>
          </a:bodyPr>
          <a:lstStyle/>
          <a:p>
            <a:r>
              <a:rPr lang="en-US" sz="1200" i="0" dirty="0">
                <a:solidFill>
                  <a:schemeClr val="tx1"/>
                </a:solidFill>
                <a:latin typeface="Liberation Sans" panose="020B0604020202020204" pitchFamily="34" charset="0"/>
              </a:rPr>
              <a:t>Illustration 6A-3</a:t>
            </a:r>
          </a:p>
          <a:p>
            <a:r>
              <a:rPr lang="en-US" sz="1200" b="0" i="0" dirty="0">
                <a:solidFill>
                  <a:schemeClr val="tx1"/>
                </a:solidFill>
                <a:latin typeface="Liberation Sans" panose="020B0604020202020204" pitchFamily="34" charset="0"/>
              </a:rPr>
              <a:t>Perpetual system—</a:t>
            </a:r>
          </a:p>
          <a:p>
            <a:r>
              <a:rPr lang="en-US" sz="1200" b="0" i="0" dirty="0">
                <a:solidFill>
                  <a:schemeClr val="tx1"/>
                </a:solidFill>
                <a:latin typeface="Liberation Sans" panose="020B0604020202020204" pitchFamily="34" charset="0"/>
              </a:rPr>
              <a:t>average-cost method</a:t>
            </a:r>
          </a:p>
        </p:txBody>
      </p:sp>
      <p:sp>
        <p:nvSpPr>
          <p:cNvPr id="1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7</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659140173"/>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6400799" y="953605"/>
            <a:ext cx="0" cy="855859"/>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421891" name="Text Box 4"/>
          <p:cNvSpPr txBox="1">
            <a:spLocks noChangeArrowheads="1"/>
          </p:cNvSpPr>
          <p:nvPr/>
        </p:nvSpPr>
        <p:spPr bwMode="auto">
          <a:xfrm>
            <a:off x="533400" y="2057400"/>
            <a:ext cx="7924800" cy="867482"/>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lgn="ctr">
              <a:defRPr sz="2400">
                <a:solidFill>
                  <a:schemeClr val="tx1"/>
                </a:solidFill>
                <a:latin typeface="Times New Roman" pitchFamily="18" charset="0"/>
              </a:defRPr>
            </a:lvl1pPr>
            <a:lvl2pPr marL="692150" indent="-45720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pPr>
            <a:r>
              <a:rPr lang="en-US" altLang="en-US" sz="2200" i="0" dirty="0">
                <a:effectLst/>
                <a:latin typeface="Liberation Sans" panose="020B0604020202020204" pitchFamily="34" charset="0"/>
              </a:rPr>
              <a:t>Estimates the cost</a:t>
            </a:r>
            <a:r>
              <a:rPr lang="en-US" altLang="en-US" sz="2200" b="0" i="0" dirty="0">
                <a:effectLst/>
                <a:latin typeface="Liberation Sans" panose="020B0604020202020204" pitchFamily="34" charset="0"/>
              </a:rPr>
              <a:t> of ending inventory by applying a gross profit rate to net sales.</a:t>
            </a:r>
          </a:p>
        </p:txBody>
      </p:sp>
      <p:sp>
        <p:nvSpPr>
          <p:cNvPr id="899077" name="Text Box 5"/>
          <p:cNvSpPr txBox="1">
            <a:spLocks noChangeArrowheads="1"/>
          </p:cNvSpPr>
          <p:nvPr/>
        </p:nvSpPr>
        <p:spPr bwMode="auto">
          <a:xfrm>
            <a:off x="533400" y="1447800"/>
            <a:ext cx="5334000" cy="519113"/>
          </a:xfrm>
          <a:prstGeom prst="rect">
            <a:avLst/>
          </a:prstGeom>
          <a:noFill/>
          <a:ln w="28575" cap="sq">
            <a:noFill/>
            <a:miter lim="800000"/>
            <a:headEnd type="none" w="sm" len="sm"/>
            <a:tailEnd type="none" w="sm" len="sm"/>
          </a:ln>
          <a:effectLst/>
        </p:spPr>
        <p:txBody>
          <a:bodyPr wrap="square">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buSzPct val="80000"/>
            </a:pPr>
            <a:r>
              <a:rPr lang="en-US" altLang="en-US" sz="2800" i="0" dirty="0">
                <a:solidFill>
                  <a:srgbClr val="CC0000"/>
                </a:solidFill>
                <a:effectLst/>
                <a:latin typeface="Liberation Sans" panose="020B0604020202020204" pitchFamily="34" charset="0"/>
              </a:rPr>
              <a:t>Gross Profit Method</a:t>
            </a:r>
          </a:p>
        </p:txBody>
      </p:sp>
      <p:pic>
        <p:nvPicPr>
          <p:cNvPr id="4218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96" y="3048000"/>
            <a:ext cx="8203883" cy="248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a:spLocks noChangeArrowheads="1"/>
          </p:cNvSpPr>
          <p:nvPr/>
        </p:nvSpPr>
        <p:spPr bwMode="auto">
          <a:xfrm>
            <a:off x="290286" y="420253"/>
            <a:ext cx="2249714" cy="628888"/>
          </a:xfrm>
          <a:prstGeom prst="rect">
            <a:avLst/>
          </a:prstGeom>
          <a:solidFill>
            <a:srgbClr val="FF6600"/>
          </a:solidFill>
          <a:ln>
            <a:noFill/>
          </a:ln>
          <a:effectLst/>
        </p:spPr>
        <p:txBody>
          <a:bodyPr wrap="none" lIns="86493" tIns="43247" rIns="86493" bIns="43247" anchor="ctr"/>
          <a:lstStyle/>
          <a:p>
            <a:r>
              <a:rPr lang="en-US" altLang="en-US" sz="2400" b="1" i="0" dirty="0" smtClean="0">
                <a:solidFill>
                  <a:schemeClr val="accent3"/>
                </a:solidFill>
                <a:latin typeface="Liberation Sans" panose="020B0604020202020204" pitchFamily="34" charset="0"/>
              </a:rPr>
              <a:t>APPENDIX 6B</a:t>
            </a:r>
            <a:endParaRPr lang="en-US" altLang="en-US" sz="2400" b="1" i="0" dirty="0">
              <a:solidFill>
                <a:schemeClr val="accent3"/>
              </a:solidFill>
              <a:latin typeface="Liberation Sans" panose="020B0604020202020204" pitchFamily="34" charset="0"/>
            </a:endParaRPr>
          </a:p>
        </p:txBody>
      </p:sp>
      <p:sp>
        <p:nvSpPr>
          <p:cNvPr id="11" name="Rectangle 5"/>
          <p:cNvSpPr>
            <a:spLocks noChangeArrowheads="1"/>
          </p:cNvSpPr>
          <p:nvPr/>
        </p:nvSpPr>
        <p:spPr bwMode="auto">
          <a:xfrm>
            <a:off x="2540000" y="421511"/>
            <a:ext cx="6241143" cy="634306"/>
          </a:xfrm>
          <a:prstGeom prst="rect">
            <a:avLst/>
          </a:prstGeom>
          <a:solidFill>
            <a:srgbClr val="0000BF"/>
          </a:solidFill>
          <a:ln>
            <a:noFill/>
          </a:ln>
          <a:effectLst/>
        </p:spPr>
        <p:txBody>
          <a:bodyPr wrap="square" lIns="86493" tIns="27432" rIns="86493" bIns="43247" anchor="ctr"/>
          <a:lstStyle/>
          <a:p>
            <a:pPr marL="53975" algn="l"/>
            <a:r>
              <a:rPr lang="en-US" sz="2800" b="1" i="0" dirty="0" smtClean="0">
                <a:solidFill>
                  <a:schemeClr val="accent3"/>
                </a:solidFill>
                <a:latin typeface="Liberation Sans" panose="020B0604020202020204" pitchFamily="34" charset="0"/>
              </a:rPr>
              <a:t>Estimating Inventories</a:t>
            </a:r>
            <a:endParaRPr lang="en-US" sz="2800" b="1" i="0" dirty="0">
              <a:solidFill>
                <a:schemeClr val="accent3"/>
              </a:solidFill>
              <a:latin typeface="Liberation Sans" panose="020B0604020202020204" pitchFamily="34" charset="0"/>
            </a:endParaRPr>
          </a:p>
        </p:txBody>
      </p:sp>
      <p:sp>
        <p:nvSpPr>
          <p:cNvPr id="12" name="Rectangle 11"/>
          <p:cNvSpPr/>
          <p:nvPr/>
        </p:nvSpPr>
        <p:spPr>
          <a:xfrm>
            <a:off x="6448133" y="1104781"/>
            <a:ext cx="2502523" cy="800219"/>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8</a:t>
            </a:r>
            <a:endParaRPr lang="en-US" sz="1400" b="1" i="0" dirty="0">
              <a:solidFill>
                <a:srgbClr val="FF3300"/>
              </a:solidFill>
              <a:latin typeface="Liberation Sans" panose="020B0604020202020204" pitchFamily="34" charset="0"/>
            </a:endParaRPr>
          </a:p>
          <a:p>
            <a:pPr algn="l"/>
            <a:r>
              <a:rPr lang="en-US" sz="1400" i="0" dirty="0" smtClean="0">
                <a:solidFill>
                  <a:schemeClr val="tx1"/>
                </a:solidFill>
                <a:latin typeface="Liberation Sans" panose="020B0604020202020204" pitchFamily="34" charset="0"/>
              </a:rPr>
              <a:t>Describe </a:t>
            </a:r>
            <a:r>
              <a:rPr lang="en-US" sz="1400" i="0" dirty="0">
                <a:solidFill>
                  <a:schemeClr val="tx1"/>
                </a:solidFill>
                <a:latin typeface="Liberation Sans" panose="020B0604020202020204" pitchFamily="34" charset="0"/>
              </a:rPr>
              <a:t>the </a:t>
            </a:r>
            <a:r>
              <a:rPr lang="en-US" sz="1400" i="0" dirty="0" smtClean="0">
                <a:solidFill>
                  <a:schemeClr val="tx1"/>
                </a:solidFill>
                <a:latin typeface="Liberation Sans" panose="020B0604020202020204" pitchFamily="34" charset="0"/>
              </a:rPr>
              <a:t>two methods </a:t>
            </a:r>
            <a:r>
              <a:rPr lang="en-US" sz="1400" i="0" dirty="0">
                <a:solidFill>
                  <a:schemeClr val="tx1"/>
                </a:solidFill>
                <a:latin typeface="Liberation Sans" panose="020B0604020202020204" pitchFamily="34" charset="0"/>
              </a:rPr>
              <a:t>of </a:t>
            </a:r>
            <a:r>
              <a:rPr lang="en-US" sz="1400" i="0" dirty="0" smtClean="0">
                <a:solidFill>
                  <a:schemeClr val="tx1"/>
                </a:solidFill>
                <a:latin typeface="Liberation Sans" panose="020B0604020202020204" pitchFamily="34" charset="0"/>
              </a:rPr>
              <a:t>estimating inventories</a:t>
            </a:r>
            <a:r>
              <a:rPr lang="en-US" sz="1400" i="0" dirty="0">
                <a:solidFill>
                  <a:schemeClr val="tx1"/>
                </a:solidFill>
                <a:latin typeface="Liberation Sans" panose="020B0604020202020204" pitchFamily="34" charset="0"/>
              </a:rPr>
              <a:t>.</a:t>
            </a:r>
          </a:p>
        </p:txBody>
      </p:sp>
      <p:sp>
        <p:nvSpPr>
          <p:cNvPr id="3" name="Rectangle 2"/>
          <p:cNvSpPr/>
          <p:nvPr/>
        </p:nvSpPr>
        <p:spPr>
          <a:xfrm>
            <a:off x="457200" y="5634335"/>
            <a:ext cx="2286000" cy="461665"/>
          </a:xfrm>
          <a:prstGeom prst="rect">
            <a:avLst/>
          </a:prstGeom>
          <a:noFill/>
        </p:spPr>
        <p:txBody>
          <a:bodyPr wrap="square">
            <a:spAutoFit/>
          </a:bodyPr>
          <a:lstStyle/>
          <a:p>
            <a:r>
              <a:rPr lang="en-US" sz="1200" i="0" dirty="0">
                <a:solidFill>
                  <a:schemeClr val="tx1"/>
                </a:solidFill>
                <a:latin typeface="Liberation Sans" panose="020B0604020202020204" pitchFamily="34" charset="0"/>
              </a:rPr>
              <a:t>Illustration 6B-1</a:t>
            </a:r>
          </a:p>
          <a:p>
            <a:r>
              <a:rPr lang="en-US" sz="1200" b="0" i="0" dirty="0">
                <a:solidFill>
                  <a:schemeClr val="tx1"/>
                </a:solidFill>
                <a:latin typeface="Liberation Sans" panose="020B0604020202020204" pitchFamily="34" charset="0"/>
              </a:rPr>
              <a:t>Gross profit method formulas</a:t>
            </a:r>
          </a:p>
        </p:txBody>
      </p:sp>
      <p:sp>
        <p:nvSpPr>
          <p:cNvPr id="1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8</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135620423"/>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9" name="Text Box 4"/>
          <p:cNvSpPr txBox="1">
            <a:spLocks noChangeArrowheads="1"/>
          </p:cNvSpPr>
          <p:nvPr/>
        </p:nvSpPr>
        <p:spPr bwMode="auto">
          <a:xfrm>
            <a:off x="533399" y="1219200"/>
            <a:ext cx="8034103" cy="1846659"/>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square">
            <a:spAutoFit/>
          </a:bodyPr>
          <a:lstStyle>
            <a:lvl1pPr algn="ctr">
              <a:defRPr sz="2400">
                <a:solidFill>
                  <a:schemeClr val="tx1"/>
                </a:solidFill>
                <a:latin typeface="Times New Roman" pitchFamily="18" charset="0"/>
              </a:defRPr>
            </a:lvl1pPr>
            <a:lvl2pPr marL="692150" indent="-45720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pPr>
            <a:r>
              <a:rPr lang="en-US" altLang="en-US" sz="1900" i="0" dirty="0">
                <a:effectLst/>
                <a:latin typeface="Liberation Sans" panose="020B0604020202020204" pitchFamily="34" charset="0"/>
              </a:rPr>
              <a:t>Illustration:</a:t>
            </a:r>
            <a:r>
              <a:rPr lang="en-US" altLang="en-US" sz="1900" b="0" i="0" dirty="0">
                <a:effectLst/>
                <a:latin typeface="Liberation Sans" panose="020B0604020202020204" pitchFamily="34" charset="0"/>
              </a:rPr>
              <a:t> </a:t>
            </a:r>
            <a:r>
              <a:rPr lang="en-US" altLang="en-US" sz="1900" b="0" i="0" dirty="0" smtClean="0">
                <a:effectLst/>
                <a:latin typeface="Liberation Sans" panose="020B0604020202020204" pitchFamily="34" charset="0"/>
              </a:rPr>
              <a:t>Kishwaukee </a:t>
            </a:r>
            <a:r>
              <a:rPr lang="en-US" altLang="en-US" sz="1900" b="0" i="0" dirty="0">
                <a:effectLst/>
                <a:latin typeface="Liberation Sans" panose="020B0604020202020204" pitchFamily="34" charset="0"/>
              </a:rPr>
              <a:t>Company’s records for January show net sales of $200,000, beginning inventory $40,000, and cost of goods purchased $120,000.  The company expects to earn a 30% gross profit rate.  Compute the estimated cost of the ending inventory at January 31 under the gross profit method.</a:t>
            </a:r>
          </a:p>
        </p:txBody>
      </p:sp>
      <p:pic>
        <p:nvPicPr>
          <p:cNvPr id="42394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925" y="3200840"/>
            <a:ext cx="7681578" cy="3442208"/>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8"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pPr>
            <a:r>
              <a:rPr lang="en-US" altLang="en-US" sz="3200" i="0" dirty="0">
                <a:solidFill>
                  <a:srgbClr val="CC0000"/>
                </a:solidFill>
                <a:latin typeface="Liberation Sans" panose="020B0604020202020204" pitchFamily="34" charset="0"/>
              </a:rPr>
              <a:t>Gross Profit Method</a:t>
            </a:r>
          </a:p>
        </p:txBody>
      </p:sp>
      <p:sp>
        <p:nvSpPr>
          <p:cNvPr id="2" name="Rectangle 1"/>
          <p:cNvSpPr/>
          <p:nvPr/>
        </p:nvSpPr>
        <p:spPr>
          <a:xfrm>
            <a:off x="6386015" y="2689831"/>
            <a:ext cx="2439537" cy="461665"/>
          </a:xfrm>
          <a:prstGeom prst="rect">
            <a:avLst/>
          </a:prstGeom>
          <a:noFill/>
        </p:spPr>
        <p:txBody>
          <a:bodyPr wrap="square">
            <a:spAutoFit/>
          </a:bodyPr>
          <a:lstStyle/>
          <a:p>
            <a:r>
              <a:rPr lang="en-US" sz="1200" i="0" dirty="0">
                <a:solidFill>
                  <a:schemeClr val="tx1"/>
                </a:solidFill>
                <a:latin typeface="Liberation Sans" panose="020B0604020202020204" pitchFamily="34" charset="0"/>
              </a:rPr>
              <a:t>Illustration 6B-2</a:t>
            </a:r>
          </a:p>
          <a:p>
            <a:r>
              <a:rPr lang="en-US" sz="1200" b="0" i="0" dirty="0">
                <a:solidFill>
                  <a:schemeClr val="tx1"/>
                </a:solidFill>
                <a:latin typeface="Liberation Sans" panose="020B0604020202020204" pitchFamily="34" charset="0"/>
              </a:rPr>
              <a:t>Example of gross </a:t>
            </a:r>
            <a:r>
              <a:rPr lang="en-US" sz="1200" b="0" i="0" dirty="0" smtClean="0">
                <a:solidFill>
                  <a:schemeClr val="tx1"/>
                </a:solidFill>
                <a:latin typeface="Liberation Sans" panose="020B0604020202020204" pitchFamily="34" charset="0"/>
              </a:rPr>
              <a:t>profit </a:t>
            </a:r>
            <a:r>
              <a:rPr lang="en-US" sz="1200" b="0" i="0" dirty="0">
                <a:solidFill>
                  <a:schemeClr val="tx1"/>
                </a:solidFill>
                <a:latin typeface="Liberation Sans" panose="020B0604020202020204" pitchFamily="34" charset="0"/>
              </a:rPr>
              <a:t>method</a:t>
            </a:r>
          </a:p>
        </p:txBody>
      </p:sp>
    </p:spTree>
    <p:extLst>
      <p:ext uri="{BB962C8B-B14F-4D97-AF65-F5344CB8AC3E}">
        <p14:creationId xmlns:p14="http://schemas.microsoft.com/office/powerpoint/2010/main" val="1961979559"/>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7" name="Text Box 4"/>
          <p:cNvSpPr txBox="1">
            <a:spLocks noChangeArrowheads="1"/>
          </p:cNvSpPr>
          <p:nvPr/>
        </p:nvSpPr>
        <p:spPr bwMode="auto">
          <a:xfrm>
            <a:off x="533400" y="1295400"/>
            <a:ext cx="8305800" cy="904863"/>
          </a:xfrm>
          <a:prstGeom prst="rect">
            <a:avLst/>
          </a:prstGeom>
          <a:solidFill>
            <a:schemeClr val="bg1"/>
          </a:solidFill>
          <a:ln>
            <a:noFill/>
          </a:ln>
          <a:effectLst/>
          <a:extLs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defRPr sz="2400">
                <a:solidFill>
                  <a:schemeClr val="tx1"/>
                </a:solidFill>
                <a:latin typeface="Times New Roman" pitchFamily="18" charset="0"/>
              </a:defRPr>
            </a:lvl1pPr>
            <a:lvl2pPr marL="692150" indent="-45720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pPr>
            <a:r>
              <a:rPr lang="en-US" altLang="en-US" sz="2200" b="0" i="0" dirty="0">
                <a:effectLst/>
                <a:latin typeface="Liberation Sans" panose="020B0604020202020204" pitchFamily="34" charset="0"/>
              </a:rPr>
              <a:t>Company applies the cost-to-retail percentage to ending inventory at retail prices to determine inventory at cost.</a:t>
            </a:r>
          </a:p>
        </p:txBody>
      </p:sp>
      <p:pic>
        <p:nvPicPr>
          <p:cNvPr id="4259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 y="2438400"/>
            <a:ext cx="8130540" cy="327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0"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pPr>
              <a:buSzPct val="80000"/>
            </a:pPr>
            <a:r>
              <a:rPr lang="en-US" altLang="en-US" sz="3200" i="0" dirty="0">
                <a:solidFill>
                  <a:srgbClr val="CC0000"/>
                </a:solidFill>
                <a:latin typeface="Liberation Sans" panose="020B0604020202020204" pitchFamily="34" charset="0"/>
              </a:rPr>
              <a:t>Retail Inventory Method</a:t>
            </a:r>
          </a:p>
        </p:txBody>
      </p:sp>
      <p:sp>
        <p:nvSpPr>
          <p:cNvPr id="2" name="Rectangle 1"/>
          <p:cNvSpPr/>
          <p:nvPr/>
        </p:nvSpPr>
        <p:spPr>
          <a:xfrm>
            <a:off x="990600" y="5939135"/>
            <a:ext cx="4572000" cy="461665"/>
          </a:xfrm>
          <a:prstGeom prst="rect">
            <a:avLst/>
          </a:prstGeom>
          <a:noFill/>
        </p:spPr>
        <p:txBody>
          <a:bodyPr wrap="square">
            <a:spAutoFit/>
          </a:bodyPr>
          <a:lstStyle/>
          <a:p>
            <a:r>
              <a:rPr lang="en-US" sz="1200" i="0" dirty="0">
                <a:solidFill>
                  <a:schemeClr val="tx1"/>
                </a:solidFill>
                <a:latin typeface="Liberation Sans" panose="020B0604020202020204" pitchFamily="34" charset="0"/>
              </a:rPr>
              <a:t>Illustration 6B-3</a:t>
            </a:r>
          </a:p>
          <a:p>
            <a:r>
              <a:rPr lang="en-US" sz="1200" b="0" i="0" dirty="0">
                <a:solidFill>
                  <a:schemeClr val="tx1"/>
                </a:solidFill>
                <a:latin typeface="Liberation Sans" panose="020B0604020202020204" pitchFamily="34" charset="0"/>
              </a:rPr>
              <a:t>Retail inventory </a:t>
            </a:r>
            <a:r>
              <a:rPr lang="en-US" sz="1200" b="0" i="0" dirty="0" smtClean="0">
                <a:solidFill>
                  <a:schemeClr val="tx1"/>
                </a:solidFill>
                <a:latin typeface="Liberation Sans" panose="020B0604020202020204" pitchFamily="34" charset="0"/>
              </a:rPr>
              <a:t>method formulas</a:t>
            </a:r>
            <a:endParaRPr lang="en-US" sz="1200" b="0" i="0" dirty="0">
              <a:solidFill>
                <a:schemeClr val="tx1"/>
              </a:solidFill>
              <a:latin typeface="Liberation Sans" panose="020B0604020202020204" pitchFamily="34" charset="0"/>
            </a:endParaRPr>
          </a:p>
        </p:txBody>
      </p:sp>
      <p:sp>
        <p:nvSpPr>
          <p:cNvPr id="1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8</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538124917"/>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6" name="Text Box 4"/>
          <p:cNvSpPr txBox="1">
            <a:spLocks noChangeArrowheads="1"/>
          </p:cNvSpPr>
          <p:nvPr/>
        </p:nvSpPr>
        <p:spPr bwMode="auto">
          <a:xfrm>
            <a:off x="609600" y="4724400"/>
            <a:ext cx="8229600" cy="860425"/>
          </a:xfrm>
          <a:prstGeom prst="rect">
            <a:avLst/>
          </a:prstGeom>
          <a:solidFill>
            <a:schemeClr val="bg1"/>
          </a:solidFill>
          <a:ln>
            <a:noFill/>
          </a:ln>
          <a:effectLst/>
          <a:extLs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itchFamily="18" charset="0"/>
              </a:defRPr>
            </a:lvl1pPr>
            <a:lvl2pPr marL="692150" indent="-45720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pPr>
            <a:r>
              <a:rPr lang="en-US" altLang="en-US" sz="2100" b="0" i="0" dirty="0">
                <a:effectLst/>
                <a:latin typeface="Liberation Sans" panose="020B0604020202020204" pitchFamily="34" charset="0"/>
              </a:rPr>
              <a:t>Note that it is not necessary to take a physical inventory to estimate the cost of goods on hand at any given time.</a:t>
            </a:r>
          </a:p>
        </p:txBody>
      </p:sp>
      <p:sp>
        <p:nvSpPr>
          <p:cNvPr id="428039" name="Rectangle 7"/>
          <p:cNvSpPr>
            <a:spLocks noChangeArrowheads="1"/>
          </p:cNvSpPr>
          <p:nvPr/>
        </p:nvSpPr>
        <p:spPr bwMode="auto">
          <a:xfrm>
            <a:off x="533400" y="1295400"/>
            <a:ext cx="17097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200" i="0" dirty="0">
                <a:solidFill>
                  <a:schemeClr val="tx1"/>
                </a:solidFill>
                <a:effectLst/>
                <a:latin typeface="Liberation Sans" panose="020B0604020202020204" pitchFamily="34" charset="0"/>
              </a:rPr>
              <a:t>Illustration:</a:t>
            </a:r>
          </a:p>
        </p:txBody>
      </p:sp>
      <p:pic>
        <p:nvPicPr>
          <p:cNvPr id="4280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828800"/>
            <a:ext cx="8534401" cy="2606016"/>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9"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0"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pPr>
              <a:buSzPct val="80000"/>
            </a:pPr>
            <a:r>
              <a:rPr lang="en-US" altLang="en-US" sz="3200" i="0" dirty="0">
                <a:solidFill>
                  <a:srgbClr val="CC0000"/>
                </a:solidFill>
                <a:latin typeface="Liberation Sans" panose="020B0604020202020204" pitchFamily="34" charset="0"/>
              </a:rPr>
              <a:t>Retail Inventory Method</a:t>
            </a:r>
          </a:p>
        </p:txBody>
      </p:sp>
      <p:sp>
        <p:nvSpPr>
          <p:cNvPr id="2" name="Rectangle 1"/>
          <p:cNvSpPr/>
          <p:nvPr/>
        </p:nvSpPr>
        <p:spPr>
          <a:xfrm>
            <a:off x="6262048" y="1309048"/>
            <a:ext cx="2743200" cy="461665"/>
          </a:xfrm>
          <a:prstGeom prst="rect">
            <a:avLst/>
          </a:prstGeom>
          <a:noFill/>
        </p:spPr>
        <p:txBody>
          <a:bodyPr wrap="square">
            <a:spAutoFit/>
          </a:bodyPr>
          <a:lstStyle/>
          <a:p>
            <a:r>
              <a:rPr lang="en-US" sz="1200" i="0" dirty="0">
                <a:solidFill>
                  <a:schemeClr val="tx1"/>
                </a:solidFill>
                <a:latin typeface="Liberation Sans" panose="020B0604020202020204" pitchFamily="34" charset="0"/>
              </a:rPr>
              <a:t>Illustration 6B-4</a:t>
            </a:r>
          </a:p>
          <a:p>
            <a:r>
              <a:rPr lang="en-US" sz="1200" b="0" i="0" dirty="0">
                <a:solidFill>
                  <a:schemeClr val="tx1"/>
                </a:solidFill>
                <a:latin typeface="Liberation Sans" panose="020B0604020202020204" pitchFamily="34" charset="0"/>
              </a:rPr>
              <a:t>Application of retail </a:t>
            </a:r>
            <a:r>
              <a:rPr lang="en-US" sz="1200" b="0" i="0" dirty="0" smtClean="0">
                <a:solidFill>
                  <a:schemeClr val="tx1"/>
                </a:solidFill>
                <a:latin typeface="Liberation Sans" panose="020B0604020202020204" pitchFamily="34" charset="0"/>
              </a:rPr>
              <a:t>inventory method</a:t>
            </a:r>
            <a:endParaRPr lang="en-US" sz="1200" b="0" i="0" dirty="0">
              <a:solidFill>
                <a:schemeClr val="tx1"/>
              </a:solidFill>
              <a:latin typeface="Liberation Sans" panose="020B0604020202020204" pitchFamily="34" charset="0"/>
            </a:endParaRPr>
          </a:p>
        </p:txBody>
      </p:sp>
      <p:sp>
        <p:nvSpPr>
          <p:cNvPr id="1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8</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614433453"/>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Text Box 2"/>
          <p:cNvSpPr txBox="1">
            <a:spLocks noChangeArrowheads="1"/>
          </p:cNvSpPr>
          <p:nvPr/>
        </p:nvSpPr>
        <p:spPr bwMode="auto">
          <a:xfrm>
            <a:off x="533400" y="2028825"/>
            <a:ext cx="7772400" cy="3105466"/>
          </a:xfrm>
          <a:prstGeom prst="rect">
            <a:avLst/>
          </a:prstGeom>
          <a:solidFill>
            <a:schemeClr val="bg1"/>
          </a:solidFill>
          <a:ln>
            <a:noFill/>
          </a:ln>
          <a:effectLst/>
          <a:extLst>
            <a:ext uri="{91240B29-F687-4F45-9708-019B960494DF}">
              <a14:hiddenLine xmlns:a14="http://schemas.microsoft.com/office/drawing/2010/main" w="3810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lgn="ctr">
              <a:defRPr sz="2400">
                <a:solidFill>
                  <a:schemeClr val="tx1"/>
                </a:solidFill>
                <a:latin typeface="Times New Roman" pitchFamily="18" charset="0"/>
              </a:defRPr>
            </a:lvl1pPr>
            <a:lvl2pPr marL="685800" indent="-457200" algn="ctr">
              <a:defRPr sz="2400">
                <a:solidFill>
                  <a:schemeClr val="tx1"/>
                </a:solidFill>
                <a:latin typeface="Times New Roman" pitchFamily="18" charset="0"/>
              </a:defRPr>
            </a:lvl2pPr>
            <a:lvl3pPr marL="1143000" algn="ctr">
              <a:defRPr sz="2400">
                <a:solidFill>
                  <a:schemeClr val="tx1"/>
                </a:solidFill>
                <a:latin typeface="Times New Roman" pitchFamily="18" charset="0"/>
              </a:defRPr>
            </a:lvl3pPr>
            <a:lvl4pPr algn="ctr">
              <a:defRPr sz="2400">
                <a:solidFill>
                  <a:schemeClr val="tx1"/>
                </a:solidFill>
                <a:latin typeface="Times New Roman" pitchFamily="18" charset="0"/>
              </a:defRPr>
            </a:lvl4pPr>
            <a:lvl5pPr algn="ct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lvl="1" algn="l">
              <a:lnSpc>
                <a:spcPct val="125000"/>
              </a:lnSpc>
              <a:spcBef>
                <a:spcPct val="50000"/>
              </a:spcBef>
              <a:spcAft>
                <a:spcPct val="20000"/>
              </a:spcAft>
              <a:buClr>
                <a:srgbClr val="CC0000"/>
              </a:buClr>
              <a:buSzPct val="80000"/>
              <a:buFont typeface="Wingdings" pitchFamily="2" charset="2"/>
              <a:buChar char="u"/>
            </a:pPr>
            <a:r>
              <a:rPr lang="en-US" altLang="en-US" sz="2200" i="0" dirty="0">
                <a:solidFill>
                  <a:srgbClr val="000000"/>
                </a:solidFill>
                <a:effectLst/>
                <a:latin typeface="Liberation Sans" panose="020B0604020202020204" pitchFamily="34" charset="0"/>
              </a:rPr>
              <a:t>Under IFRS, </a:t>
            </a:r>
            <a:r>
              <a:rPr lang="en-US" altLang="en-US" sz="2200" b="0" i="0" dirty="0">
                <a:solidFill>
                  <a:srgbClr val="000000"/>
                </a:solidFill>
                <a:effectLst/>
                <a:latin typeface="Liberation Sans" panose="020B0604020202020204" pitchFamily="34" charset="0"/>
              </a:rPr>
              <a:t>LIFO is </a:t>
            </a:r>
            <a:r>
              <a:rPr lang="en-US" altLang="en-US" sz="2200" i="0" dirty="0">
                <a:solidFill>
                  <a:srgbClr val="000000"/>
                </a:solidFill>
                <a:effectLst/>
                <a:latin typeface="Liberation Sans" panose="020B0604020202020204" pitchFamily="34" charset="0"/>
              </a:rPr>
              <a:t>not permitted</a:t>
            </a:r>
            <a:r>
              <a:rPr lang="en-US" altLang="en-US" sz="2200" b="0" i="0" dirty="0">
                <a:solidFill>
                  <a:srgbClr val="000000"/>
                </a:solidFill>
                <a:effectLst/>
                <a:latin typeface="Liberation Sans" panose="020B0604020202020204" pitchFamily="34" charset="0"/>
              </a:rPr>
              <a:t> for financial reporting </a:t>
            </a:r>
            <a:r>
              <a:rPr lang="en-US" altLang="en-US" sz="2200" b="0" i="0" dirty="0" smtClean="0">
                <a:solidFill>
                  <a:srgbClr val="000000"/>
                </a:solidFill>
                <a:latin typeface="Liberation Sans" panose="020B0604020202020204" pitchFamily="34" charset="0"/>
              </a:rPr>
              <a:t>purposes.</a:t>
            </a:r>
          </a:p>
          <a:p>
            <a:pPr lvl="1" algn="l">
              <a:lnSpc>
                <a:spcPct val="125000"/>
              </a:lnSpc>
              <a:spcBef>
                <a:spcPct val="50000"/>
              </a:spcBef>
              <a:spcAft>
                <a:spcPct val="20000"/>
              </a:spcAft>
              <a:buClr>
                <a:srgbClr val="CC0000"/>
              </a:buClr>
              <a:buSzPct val="80000"/>
              <a:buFont typeface="Wingdings" pitchFamily="2" charset="2"/>
              <a:buChar char="u"/>
            </a:pPr>
            <a:r>
              <a:rPr lang="en-US" sz="2200" b="0" i="0" dirty="0" smtClean="0">
                <a:solidFill>
                  <a:srgbClr val="000000"/>
                </a:solidFill>
                <a:latin typeface="Liberation Sans" panose="020B0604020202020204" pitchFamily="34" charset="0"/>
              </a:rPr>
              <a:t>Assumes l</a:t>
            </a:r>
            <a:r>
              <a:rPr lang="en-US" altLang="en-US" sz="2200" b="0" i="0" dirty="0" smtClean="0">
                <a:solidFill>
                  <a:srgbClr val="000000"/>
                </a:solidFill>
                <a:latin typeface="Liberation Sans" panose="020B0604020202020204" pitchFamily="34" charset="0"/>
              </a:rPr>
              <a:t>atest </a:t>
            </a:r>
            <a:r>
              <a:rPr lang="en-US" altLang="en-US" sz="2200" b="0" i="0" dirty="0">
                <a:solidFill>
                  <a:srgbClr val="000000"/>
                </a:solidFill>
                <a:latin typeface="Liberation Sans" panose="020B0604020202020204" pitchFamily="34" charset="0"/>
              </a:rPr>
              <a:t>goods purchased are first to be sold</a:t>
            </a:r>
            <a:r>
              <a:rPr lang="en-US" altLang="en-US" sz="2200" b="0" i="0" dirty="0">
                <a:solidFill>
                  <a:srgbClr val="000000"/>
                </a:solidFill>
                <a:effectLst/>
                <a:latin typeface="Liberation Sans" panose="020B0604020202020204" pitchFamily="34" charset="0"/>
              </a:rPr>
              <a:t>. </a:t>
            </a:r>
          </a:p>
          <a:p>
            <a:pPr lvl="1" algn="l">
              <a:lnSpc>
                <a:spcPct val="125000"/>
              </a:lnSpc>
              <a:spcBef>
                <a:spcPct val="50000"/>
              </a:spcBef>
              <a:spcAft>
                <a:spcPct val="20000"/>
              </a:spcAft>
              <a:buClr>
                <a:srgbClr val="CC0000"/>
              </a:buClr>
              <a:buSzPct val="80000"/>
              <a:buFont typeface="Wingdings" pitchFamily="2" charset="2"/>
              <a:buChar char="u"/>
            </a:pPr>
            <a:r>
              <a:rPr lang="en-US" altLang="en-US" sz="2200" i="0" dirty="0">
                <a:solidFill>
                  <a:srgbClr val="000000"/>
                </a:solidFill>
                <a:effectLst/>
                <a:latin typeface="Liberation Sans" panose="020B0604020202020204" pitchFamily="34" charset="0"/>
              </a:rPr>
              <a:t>Seldom coincides</a:t>
            </a:r>
            <a:r>
              <a:rPr lang="en-US" altLang="en-US" sz="2200" b="0" i="0" dirty="0">
                <a:solidFill>
                  <a:srgbClr val="000000"/>
                </a:solidFill>
                <a:effectLst/>
                <a:latin typeface="Liberation Sans" panose="020B0604020202020204" pitchFamily="34" charset="0"/>
              </a:rPr>
              <a:t> with actual physical flow of merchandise, except for </a:t>
            </a:r>
            <a:r>
              <a:rPr lang="en-US" altLang="en-US" sz="2200" i="0" dirty="0">
                <a:solidFill>
                  <a:srgbClr val="000000"/>
                </a:solidFill>
                <a:effectLst/>
                <a:latin typeface="Liberation Sans" panose="020B0604020202020204" pitchFamily="34" charset="0"/>
              </a:rPr>
              <a:t>goods stored in piles</a:t>
            </a:r>
            <a:r>
              <a:rPr lang="en-US" altLang="en-US" sz="2200" b="0" i="0" dirty="0">
                <a:solidFill>
                  <a:srgbClr val="000000"/>
                </a:solidFill>
                <a:effectLst/>
                <a:latin typeface="Liberation Sans" panose="020B0604020202020204" pitchFamily="34" charset="0"/>
              </a:rPr>
              <a:t>, such as coal or hay.</a:t>
            </a:r>
          </a:p>
        </p:txBody>
      </p:sp>
      <p:sp>
        <p:nvSpPr>
          <p:cNvPr id="474117" name="Text Box 5"/>
          <p:cNvSpPr txBox="1">
            <a:spLocks noChangeArrowheads="1"/>
          </p:cNvSpPr>
          <p:nvPr/>
        </p:nvSpPr>
        <p:spPr bwMode="auto">
          <a:xfrm>
            <a:off x="533400" y="1419225"/>
            <a:ext cx="684371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buSzPct val="80000"/>
            </a:pPr>
            <a:r>
              <a:rPr lang="en-US" altLang="en-US" sz="2800" i="0" dirty="0">
                <a:solidFill>
                  <a:schemeClr val="tx2">
                    <a:lumMod val="75000"/>
                  </a:schemeClr>
                </a:solidFill>
                <a:effectLst/>
                <a:latin typeface="Liberation Sans" panose="020B0604020202020204" pitchFamily="34" charset="0"/>
              </a:rPr>
              <a:t>Last-In-First-Out (LIFO)</a:t>
            </a:r>
          </a:p>
        </p:txBody>
      </p:sp>
      <p:cxnSp>
        <p:nvCxnSpPr>
          <p:cNvPr id="7" name="Straight Connector 6"/>
          <p:cNvCxnSpPr/>
          <p:nvPr/>
        </p:nvCxnSpPr>
        <p:spPr bwMode="auto">
          <a:xfrm>
            <a:off x="6400799" y="953605"/>
            <a:ext cx="0" cy="855859"/>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Rectangle 7"/>
          <p:cNvSpPr>
            <a:spLocks noChangeArrowheads="1"/>
          </p:cNvSpPr>
          <p:nvPr/>
        </p:nvSpPr>
        <p:spPr bwMode="auto">
          <a:xfrm>
            <a:off x="290286" y="420253"/>
            <a:ext cx="2249714" cy="628888"/>
          </a:xfrm>
          <a:prstGeom prst="rect">
            <a:avLst/>
          </a:prstGeom>
          <a:solidFill>
            <a:srgbClr val="FF6600"/>
          </a:solidFill>
          <a:ln>
            <a:noFill/>
          </a:ln>
          <a:effectLst/>
        </p:spPr>
        <p:txBody>
          <a:bodyPr wrap="none" lIns="86493" tIns="43247" rIns="86493" bIns="43247" anchor="ctr"/>
          <a:lstStyle/>
          <a:p>
            <a:r>
              <a:rPr lang="en-US" altLang="en-US" sz="2400" b="1" i="0" dirty="0" smtClean="0">
                <a:solidFill>
                  <a:schemeClr val="accent3"/>
                </a:solidFill>
                <a:latin typeface="Liberation Sans" panose="020B0604020202020204" pitchFamily="34" charset="0"/>
              </a:rPr>
              <a:t>APPENDIX 6C</a:t>
            </a:r>
            <a:endParaRPr lang="en-US" altLang="en-US" sz="2400" b="1" i="0" dirty="0">
              <a:solidFill>
                <a:schemeClr val="accent3"/>
              </a:solidFill>
              <a:latin typeface="Liberation Sans" panose="020B0604020202020204" pitchFamily="34" charset="0"/>
            </a:endParaRPr>
          </a:p>
        </p:txBody>
      </p:sp>
      <p:sp>
        <p:nvSpPr>
          <p:cNvPr id="9" name="Rectangle 5"/>
          <p:cNvSpPr>
            <a:spLocks noChangeArrowheads="1"/>
          </p:cNvSpPr>
          <p:nvPr/>
        </p:nvSpPr>
        <p:spPr bwMode="auto">
          <a:xfrm>
            <a:off x="2540000" y="421511"/>
            <a:ext cx="6241143" cy="634306"/>
          </a:xfrm>
          <a:prstGeom prst="rect">
            <a:avLst/>
          </a:prstGeom>
          <a:solidFill>
            <a:srgbClr val="0000BF"/>
          </a:solidFill>
          <a:ln>
            <a:noFill/>
          </a:ln>
          <a:effectLst/>
        </p:spPr>
        <p:txBody>
          <a:bodyPr wrap="square" lIns="86493" tIns="27432" rIns="86493" bIns="43247" anchor="ctr"/>
          <a:lstStyle/>
          <a:p>
            <a:pPr marL="53975" algn="l"/>
            <a:r>
              <a:rPr lang="en-US" sz="2800" b="1" i="0" dirty="0" smtClean="0">
                <a:solidFill>
                  <a:schemeClr val="accent3"/>
                </a:solidFill>
                <a:latin typeface="Liberation Sans" panose="020B0604020202020204" pitchFamily="34" charset="0"/>
              </a:rPr>
              <a:t>LIFO Inventory Method</a:t>
            </a:r>
            <a:endParaRPr lang="en-US" sz="2800" b="1" i="0" dirty="0">
              <a:solidFill>
                <a:schemeClr val="accent3"/>
              </a:solidFill>
              <a:latin typeface="Liberation Sans" panose="020B0604020202020204" pitchFamily="34" charset="0"/>
            </a:endParaRPr>
          </a:p>
        </p:txBody>
      </p:sp>
      <p:sp>
        <p:nvSpPr>
          <p:cNvPr id="10" name="Rectangle 9"/>
          <p:cNvSpPr/>
          <p:nvPr/>
        </p:nvSpPr>
        <p:spPr>
          <a:xfrm>
            <a:off x="6448133" y="1104781"/>
            <a:ext cx="2502523" cy="800219"/>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9</a:t>
            </a:r>
            <a:endParaRPr lang="en-US" sz="1400" b="1" i="0" dirty="0">
              <a:solidFill>
                <a:srgbClr val="FF3300"/>
              </a:solidFill>
              <a:latin typeface="Liberation Sans" panose="020B0604020202020204" pitchFamily="34" charset="0"/>
            </a:endParaRPr>
          </a:p>
          <a:p>
            <a:pPr algn="l"/>
            <a:r>
              <a:rPr lang="en-US" sz="1400" i="0" dirty="0" smtClean="0">
                <a:solidFill>
                  <a:schemeClr val="tx1"/>
                </a:solidFill>
                <a:latin typeface="Liberation Sans" panose="020B0604020202020204" pitchFamily="34" charset="0"/>
              </a:rPr>
              <a:t>Apply the LIFO inventory costing method.</a:t>
            </a:r>
            <a:endParaRPr lang="en-US" sz="1400" i="0" dirty="0">
              <a:solidFill>
                <a:schemeClr val="tx1"/>
              </a:solidFill>
              <a:latin typeface="Liberation Sans" panose="020B0604020202020204" pitchFamily="34" charset="0"/>
            </a:endParaRPr>
          </a:p>
        </p:txBody>
      </p:sp>
      <p:sp>
        <p:nvSpPr>
          <p:cNvPr id="1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9</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024555637"/>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33400" y="1295400"/>
            <a:ext cx="7772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05000"/>
              </a:lnSpc>
              <a:spcBef>
                <a:spcPct val="30000"/>
              </a:spcBef>
              <a:spcAft>
                <a:spcPct val="20000"/>
              </a:spcAft>
              <a:buSzPct val="80000"/>
            </a:pPr>
            <a:r>
              <a:rPr lang="en-US" altLang="en-US" sz="2600" i="0" dirty="0">
                <a:solidFill>
                  <a:schemeClr val="tx1"/>
                </a:solidFill>
                <a:latin typeface="Liberation Sans" panose="020B0604020202020204" pitchFamily="34" charset="0"/>
              </a:rPr>
              <a:t>Physical Inventory taken for two reasons:</a:t>
            </a:r>
          </a:p>
        </p:txBody>
      </p:sp>
      <p:sp>
        <p:nvSpPr>
          <p:cNvPr id="11267" name="Text Box 3"/>
          <p:cNvSpPr txBox="1">
            <a:spLocks noChangeArrowheads="1"/>
          </p:cNvSpPr>
          <p:nvPr/>
        </p:nvSpPr>
        <p:spPr bwMode="auto">
          <a:xfrm>
            <a:off x="533400" y="1905000"/>
            <a:ext cx="7848600" cy="370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80010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spcBef>
                <a:spcPct val="50000"/>
              </a:spcBef>
              <a:buClr>
                <a:srgbClr val="800000"/>
              </a:buClr>
              <a:buSzPct val="95000"/>
            </a:pPr>
            <a:r>
              <a:rPr lang="en-US" altLang="en-US" sz="2300" i="0" dirty="0">
                <a:solidFill>
                  <a:schemeClr val="tx1"/>
                </a:solidFill>
                <a:latin typeface="Liberation Sans" panose="020B0604020202020204" pitchFamily="34" charset="0"/>
              </a:rPr>
              <a:t>Perpetual System</a:t>
            </a:r>
          </a:p>
          <a:p>
            <a:pPr lvl="1">
              <a:lnSpc>
                <a:spcPct val="120000"/>
              </a:lnSpc>
              <a:spcBef>
                <a:spcPct val="50000"/>
              </a:spcBef>
              <a:buFontTx/>
              <a:buAutoNum type="arabicPeriod"/>
            </a:pPr>
            <a:r>
              <a:rPr lang="en-US" altLang="en-US" sz="2100" b="0" i="0" dirty="0">
                <a:solidFill>
                  <a:schemeClr val="tx1"/>
                </a:solidFill>
                <a:latin typeface="Liberation Sans" panose="020B0604020202020204" pitchFamily="34" charset="0"/>
              </a:rPr>
              <a:t>Check accuracy of inventory records.</a:t>
            </a:r>
          </a:p>
          <a:p>
            <a:pPr lvl="1">
              <a:lnSpc>
                <a:spcPct val="120000"/>
              </a:lnSpc>
              <a:spcBef>
                <a:spcPct val="50000"/>
              </a:spcBef>
              <a:buFontTx/>
              <a:buAutoNum type="arabicPeriod"/>
            </a:pPr>
            <a:r>
              <a:rPr lang="en-US" altLang="en-US" sz="2100" b="0" i="0" dirty="0">
                <a:solidFill>
                  <a:schemeClr val="tx1"/>
                </a:solidFill>
                <a:latin typeface="Liberation Sans" panose="020B0604020202020204" pitchFamily="34" charset="0"/>
              </a:rPr>
              <a:t>Determine amount of inventory lost due to wasted raw materials, shoplifting, or employee theft.</a:t>
            </a:r>
          </a:p>
          <a:p>
            <a:pPr>
              <a:lnSpc>
                <a:spcPct val="120000"/>
              </a:lnSpc>
              <a:spcBef>
                <a:spcPct val="50000"/>
              </a:spcBef>
              <a:buClr>
                <a:srgbClr val="800000"/>
              </a:buClr>
              <a:buSzPct val="95000"/>
            </a:pPr>
            <a:r>
              <a:rPr lang="en-US" altLang="en-US" sz="2300" i="0" dirty="0">
                <a:solidFill>
                  <a:schemeClr val="tx1"/>
                </a:solidFill>
                <a:latin typeface="Liberation Sans" panose="020B0604020202020204" pitchFamily="34" charset="0"/>
              </a:rPr>
              <a:t>Periodic System</a:t>
            </a:r>
          </a:p>
          <a:p>
            <a:pPr lvl="1">
              <a:lnSpc>
                <a:spcPct val="120000"/>
              </a:lnSpc>
              <a:spcBef>
                <a:spcPct val="50000"/>
              </a:spcBef>
              <a:buFontTx/>
              <a:buAutoNum type="arabicPeriod"/>
            </a:pPr>
            <a:r>
              <a:rPr lang="en-US" altLang="en-US" sz="2100" b="0" i="0" dirty="0">
                <a:solidFill>
                  <a:schemeClr val="tx1"/>
                </a:solidFill>
                <a:latin typeface="Liberation Sans" panose="020B0604020202020204" pitchFamily="34" charset="0"/>
              </a:rPr>
              <a:t>Determine the inventory on hand.</a:t>
            </a:r>
          </a:p>
          <a:p>
            <a:pPr lvl="1">
              <a:lnSpc>
                <a:spcPct val="120000"/>
              </a:lnSpc>
              <a:spcBef>
                <a:spcPct val="50000"/>
              </a:spcBef>
              <a:buFontTx/>
              <a:buAutoNum type="arabicPeriod"/>
            </a:pPr>
            <a:r>
              <a:rPr lang="en-US" altLang="en-US" sz="2100" b="0" i="0" dirty="0">
                <a:solidFill>
                  <a:schemeClr val="tx1"/>
                </a:solidFill>
                <a:latin typeface="Liberation Sans" panose="020B0604020202020204" pitchFamily="34" charset="0"/>
              </a:rPr>
              <a:t>Determine the cost of goods sold for the period.</a:t>
            </a:r>
          </a:p>
        </p:txBody>
      </p:sp>
      <p:sp>
        <p:nvSpPr>
          <p:cNvPr id="11268"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altLang="en-US" sz="3200" i="0" dirty="0">
                <a:solidFill>
                  <a:srgbClr val="CC0000"/>
                </a:solidFill>
                <a:latin typeface="Liberation Sans" panose="020B0604020202020204" pitchFamily="34" charset="0"/>
              </a:rPr>
              <a:t>Determining Inventory Quantities</a:t>
            </a:r>
          </a:p>
        </p:txBody>
      </p:sp>
      <p:sp>
        <p:nvSpPr>
          <p:cNvPr id="11269"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127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17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534400" cy="4938485"/>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8"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pPr>
              <a:buSzPct val="80000"/>
            </a:pPr>
            <a:r>
              <a:rPr lang="en-US" altLang="en-US" sz="3200" i="0" dirty="0">
                <a:solidFill>
                  <a:schemeClr val="tx2">
                    <a:lumMod val="75000"/>
                  </a:schemeClr>
                </a:solidFill>
                <a:latin typeface="Arial" charset="0"/>
              </a:rPr>
              <a:t>Last-In-First-Out (LIFO)</a:t>
            </a:r>
          </a:p>
        </p:txBody>
      </p:sp>
      <p:sp>
        <p:nvSpPr>
          <p:cNvPr id="2" name="Rectangle 1"/>
          <p:cNvSpPr/>
          <p:nvPr/>
        </p:nvSpPr>
        <p:spPr>
          <a:xfrm>
            <a:off x="6490648" y="773415"/>
            <a:ext cx="2590800" cy="461665"/>
          </a:xfrm>
          <a:prstGeom prst="rect">
            <a:avLst/>
          </a:prstGeom>
          <a:solidFill>
            <a:schemeClr val="accent3"/>
          </a:solidFill>
        </p:spPr>
        <p:txBody>
          <a:bodyPr wrap="square">
            <a:spAutoFit/>
          </a:bodyPr>
          <a:lstStyle/>
          <a:p>
            <a:r>
              <a:rPr lang="en-US" sz="1200" i="0" dirty="0">
                <a:solidFill>
                  <a:schemeClr val="tx1"/>
                </a:solidFill>
                <a:latin typeface="Liberation Sans" panose="020B0604020202020204" pitchFamily="34" charset="0"/>
              </a:rPr>
              <a:t>Illustration 6C-1</a:t>
            </a:r>
          </a:p>
          <a:p>
            <a:r>
              <a:rPr lang="en-US" sz="1200" b="0" i="0" dirty="0">
                <a:solidFill>
                  <a:schemeClr val="tx1"/>
                </a:solidFill>
                <a:latin typeface="Liberation Sans" panose="020B0604020202020204" pitchFamily="34" charset="0"/>
              </a:rPr>
              <a:t>Allocation of </a:t>
            </a:r>
            <a:r>
              <a:rPr lang="en-US" sz="1200" b="0" i="0" dirty="0" smtClean="0">
                <a:solidFill>
                  <a:schemeClr val="tx1"/>
                </a:solidFill>
                <a:latin typeface="Liberation Sans" panose="020B0604020202020204" pitchFamily="34" charset="0"/>
              </a:rPr>
              <a:t>costs—LIFO method</a:t>
            </a:r>
            <a:endParaRPr lang="en-US" sz="1200" b="0" i="0" dirty="0">
              <a:solidFill>
                <a:schemeClr val="tx1"/>
              </a:solidFill>
              <a:latin typeface="Liberation Sans" panose="020B0604020202020204" pitchFamily="34" charset="0"/>
            </a:endParaRPr>
          </a:p>
        </p:txBody>
      </p:sp>
      <p:sp>
        <p:nvSpPr>
          <p:cNvPr id="1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9</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276893009"/>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517396" cy="387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822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665" y="5354795"/>
            <a:ext cx="4431983" cy="1218884"/>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478222" name="Rectangle 14"/>
          <p:cNvSpPr>
            <a:spLocks noChangeArrowheads="1"/>
          </p:cNvSpPr>
          <p:nvPr/>
        </p:nvSpPr>
        <p:spPr bwMode="auto">
          <a:xfrm>
            <a:off x="1649594" y="6161727"/>
            <a:ext cx="144303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spAutoFit/>
          </a:bodyPr>
          <a:lstStyle>
            <a:lvl1pPr marL="109538" algn="ctr">
              <a:defRPr sz="2400">
                <a:solidFill>
                  <a:schemeClr val="tx1"/>
                </a:solidFill>
                <a:latin typeface="Times New Roman" pitchFamily="18" charset="0"/>
              </a:defRPr>
            </a:lvl1pPr>
            <a:lvl2pPr algn="ctr">
              <a:defRPr sz="2400">
                <a:solidFill>
                  <a:schemeClr val="tx1"/>
                </a:solidFill>
                <a:latin typeface="Times New Roman" pitchFamily="18" charset="0"/>
              </a:defRPr>
            </a:lvl2pPr>
            <a:lvl3pPr algn="ctr">
              <a:defRPr sz="2400">
                <a:solidFill>
                  <a:schemeClr val="tx1"/>
                </a:solidFill>
                <a:latin typeface="Times New Roman" pitchFamily="18" charset="0"/>
              </a:defRPr>
            </a:lvl3pPr>
            <a:lvl4pPr algn="ctr">
              <a:defRPr sz="2400">
                <a:solidFill>
                  <a:schemeClr val="tx1"/>
                </a:solidFill>
                <a:latin typeface="Times New Roman" pitchFamily="18" charset="0"/>
              </a:defRPr>
            </a:lvl4pPr>
            <a:lvl5pPr algn="ct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200" i="0" dirty="0">
                <a:effectLst/>
                <a:latin typeface="Arial" charset="0"/>
              </a:rPr>
              <a:t>Illustration 6C-2</a:t>
            </a:r>
          </a:p>
          <a:p>
            <a:pPr algn="r"/>
            <a:r>
              <a:rPr lang="en-US" altLang="en-US" sz="1200" b="0" i="0" dirty="0">
                <a:effectLst/>
                <a:latin typeface="Arial" charset="0"/>
              </a:rPr>
              <a:t>Proof of COGS</a:t>
            </a:r>
          </a:p>
        </p:txBody>
      </p:sp>
      <p:sp>
        <p:nvSpPr>
          <p:cNvPr id="10"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1"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pPr>
              <a:buSzPct val="80000"/>
            </a:pPr>
            <a:r>
              <a:rPr lang="en-US" altLang="en-US" sz="3200" i="0" dirty="0">
                <a:solidFill>
                  <a:schemeClr val="tx2">
                    <a:lumMod val="75000"/>
                  </a:schemeClr>
                </a:solidFill>
                <a:latin typeface="Arial" charset="0"/>
              </a:rPr>
              <a:t>Last-In-First-Out (LIFO)</a:t>
            </a:r>
          </a:p>
        </p:txBody>
      </p:sp>
      <p:sp>
        <p:nvSpPr>
          <p:cNvPr id="13" name="Rectangle 12"/>
          <p:cNvSpPr/>
          <p:nvPr/>
        </p:nvSpPr>
        <p:spPr>
          <a:xfrm>
            <a:off x="6019800" y="1447800"/>
            <a:ext cx="2590800" cy="461665"/>
          </a:xfrm>
          <a:prstGeom prst="rect">
            <a:avLst/>
          </a:prstGeom>
          <a:solidFill>
            <a:schemeClr val="accent3"/>
          </a:solidFill>
        </p:spPr>
        <p:txBody>
          <a:bodyPr wrap="square">
            <a:spAutoFit/>
          </a:bodyPr>
          <a:lstStyle/>
          <a:p>
            <a:r>
              <a:rPr lang="en-US" sz="1200" i="0" dirty="0">
                <a:solidFill>
                  <a:schemeClr val="tx1"/>
                </a:solidFill>
                <a:latin typeface="Liberation Sans" panose="020B0604020202020204" pitchFamily="34" charset="0"/>
              </a:rPr>
              <a:t>Illustration 6C-1</a:t>
            </a:r>
          </a:p>
          <a:p>
            <a:r>
              <a:rPr lang="en-US" sz="1200" b="0" i="0" dirty="0">
                <a:solidFill>
                  <a:schemeClr val="tx1"/>
                </a:solidFill>
                <a:latin typeface="Liberation Sans" panose="020B0604020202020204" pitchFamily="34" charset="0"/>
              </a:rPr>
              <a:t>Allocation of </a:t>
            </a:r>
            <a:r>
              <a:rPr lang="en-US" sz="1200" b="0" i="0" dirty="0" smtClean="0">
                <a:solidFill>
                  <a:schemeClr val="tx1"/>
                </a:solidFill>
                <a:latin typeface="Liberation Sans" panose="020B0604020202020204" pitchFamily="34" charset="0"/>
              </a:rPr>
              <a:t>costs—LIFO method</a:t>
            </a:r>
            <a:endParaRPr lang="en-US" sz="1200" b="0" i="0" dirty="0">
              <a:solidFill>
                <a:schemeClr val="tx1"/>
              </a:solidFill>
              <a:latin typeface="Liberation Sans" panose="020B0604020202020204" pitchFamily="34" charset="0"/>
            </a:endParaRPr>
          </a:p>
        </p:txBody>
      </p:sp>
      <p:sp>
        <p:nvSpPr>
          <p:cNvPr id="1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9</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294009786"/>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447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lgn="just">
              <a:lnSpc>
                <a:spcPct val="110000"/>
              </a:lnSpc>
              <a:spcBef>
                <a:spcPts val="600"/>
              </a:spcBef>
              <a:buClr>
                <a:schemeClr val="tx1"/>
              </a:buClr>
            </a:pPr>
            <a:r>
              <a:rPr lang="en-US" altLang="en-US" sz="1800" b="0" i="0" dirty="0" smtClean="0">
                <a:solidFill>
                  <a:schemeClr val="tx1"/>
                </a:solidFill>
                <a:latin typeface="Liberation Sans" panose="020B0604020202020204" pitchFamily="34" charset="0"/>
              </a:rPr>
              <a:t>The </a:t>
            </a:r>
            <a:r>
              <a:rPr lang="en-US" altLang="en-US" sz="1800" b="0" i="0" dirty="0">
                <a:solidFill>
                  <a:schemeClr val="tx1"/>
                </a:solidFill>
                <a:latin typeface="Liberation Sans" panose="020B0604020202020204" pitchFamily="34" charset="0"/>
              </a:rPr>
              <a:t>requirements for accounting for and reporting inventories are more principles-based under IFRS. That is, GAAP provides more detailed guidelines in inventory accounting. </a:t>
            </a:r>
            <a:endParaRPr lang="en-US" altLang="en-US" sz="1800" b="0" i="0" dirty="0" smtClean="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sz="1800" b="0" i="0" dirty="0" smtClean="0">
                <a:solidFill>
                  <a:schemeClr val="tx1"/>
                </a:solidFill>
                <a:latin typeface="Liberation Sans" panose="020B0604020202020204" pitchFamily="34" charset="0"/>
              </a:rPr>
              <a:t>IFRS </a:t>
            </a:r>
            <a:r>
              <a:rPr lang="en-US" sz="1800" b="0" i="0" dirty="0">
                <a:solidFill>
                  <a:schemeClr val="tx1"/>
                </a:solidFill>
                <a:latin typeface="Liberation Sans" panose="020B0604020202020204" pitchFamily="34" charset="0"/>
              </a:rPr>
              <a:t>requires companies to use the same cost flow assumption for all goods of a similar nature. GAAP has no specific requirement in this area</a:t>
            </a:r>
            <a:r>
              <a:rPr lang="en-US" sz="1800" b="0" i="0" dirty="0" smtClean="0">
                <a:solidFill>
                  <a:schemeClr val="tx1"/>
                </a:solidFill>
                <a:latin typeface="Liberation Sans" panose="020B0604020202020204" pitchFamily="34" charset="0"/>
              </a:rPr>
              <a:t>.</a:t>
            </a:r>
          </a:p>
          <a:p>
            <a:pPr marL="0" indent="0" algn="just">
              <a:lnSpc>
                <a:spcPct val="110000"/>
              </a:lnSpc>
              <a:spcBef>
                <a:spcPts val="1200"/>
              </a:spcBef>
              <a:buClr>
                <a:schemeClr val="tx1"/>
              </a:buClr>
              <a:buNone/>
            </a:pPr>
            <a:r>
              <a:rPr lang="en-US" altLang="en-US" sz="2000" i="0" dirty="0">
                <a:solidFill>
                  <a:schemeClr val="tx1"/>
                </a:solidFill>
                <a:latin typeface="Liberation Sans" panose="020B0604020202020204" pitchFamily="34" charset="0"/>
              </a:rPr>
              <a:t>Similarities</a:t>
            </a:r>
          </a:p>
          <a:p>
            <a:pPr marL="341313" lvl="1" indent="-341313" algn="just">
              <a:lnSpc>
                <a:spcPct val="110000"/>
              </a:lnSpc>
              <a:spcBef>
                <a:spcPts val="600"/>
              </a:spcBef>
              <a:buClr>
                <a:schemeClr val="tx1"/>
              </a:buClr>
            </a:pPr>
            <a:r>
              <a:rPr lang="en-US" altLang="en-US" sz="1800" b="0" i="0" dirty="0" smtClean="0">
                <a:solidFill>
                  <a:schemeClr val="tx1"/>
                </a:solidFill>
                <a:latin typeface="Liberation Sans" panose="020B0604020202020204" pitchFamily="34" charset="0"/>
              </a:rPr>
              <a:t>The </a:t>
            </a:r>
            <a:r>
              <a:rPr lang="en-US" altLang="en-US" sz="1800" b="0" i="0" dirty="0">
                <a:solidFill>
                  <a:schemeClr val="tx1"/>
                </a:solidFill>
                <a:latin typeface="Liberation Sans" panose="020B0604020202020204" pitchFamily="34" charset="0"/>
              </a:rPr>
              <a:t>definitions for inventory are essentially similar under GAAP and IFRS. Both define inventory as assets held-for-sale in the ordinary course of business, in the process of production for sale (work in process), or to be consumed in the production of goods or services (e.g., raw materials). </a:t>
            </a:r>
            <a:endParaRPr lang="en-US" altLang="en-US" sz="1800" b="0" i="0" dirty="0" smtClean="0">
              <a:solidFill>
                <a:schemeClr val="tx1"/>
              </a:solidFill>
              <a:latin typeface="Liberation Sans" panose="020B0604020202020204" pitchFamily="34" charset="0"/>
            </a:endParaRPr>
          </a:p>
          <a:p>
            <a:pPr marL="341313" lvl="1" indent="-341313" algn="just">
              <a:lnSpc>
                <a:spcPct val="110000"/>
              </a:lnSpc>
              <a:spcBef>
                <a:spcPts val="600"/>
              </a:spcBef>
              <a:buClr>
                <a:schemeClr val="tx1"/>
              </a:buClr>
            </a:pPr>
            <a:r>
              <a:rPr lang="en-US" altLang="en-US" sz="1800" b="0" i="0" dirty="0"/>
              <a:t>Who owns the goods</a:t>
            </a:r>
            <a:r>
              <a:rPr lang="en-US" altLang="en-US" sz="1800" b="0" i="0" dirty="0">
                <a:latin typeface="Comic Sans MS"/>
              </a:rPr>
              <a:t>—</a:t>
            </a:r>
            <a:r>
              <a:rPr lang="en-US" altLang="en-US" sz="1800" b="0" i="0" dirty="0"/>
              <a:t>goods in transit or consigned goods</a:t>
            </a:r>
            <a:r>
              <a:rPr lang="en-US" altLang="en-US" sz="1800" b="0" i="0" dirty="0">
                <a:latin typeface="Comic Sans MS"/>
              </a:rPr>
              <a:t>—</a:t>
            </a:r>
            <a:r>
              <a:rPr lang="en-US" altLang="en-US" sz="1800" b="0" i="0" dirty="0"/>
              <a:t>as well as the costs to include in inventory, are accounted for the same under GAAP and IFRS</a:t>
            </a:r>
            <a:r>
              <a:rPr lang="en-US" altLang="en-US" sz="1800" b="0" i="0" dirty="0" smtClean="0"/>
              <a:t>.</a:t>
            </a:r>
            <a:endParaRPr lang="en-US" altLang="en-US" sz="1800" b="0" i="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6248400" y="402599"/>
            <a:ext cx="0" cy="104775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5" name="Rectangle 24"/>
          <p:cNvSpPr/>
          <p:nvPr/>
        </p:nvSpPr>
        <p:spPr>
          <a:xfrm>
            <a:off x="6324601" y="457200"/>
            <a:ext cx="2667000" cy="1015663"/>
          </a:xfrm>
          <a:prstGeom prst="rect">
            <a:avLst/>
          </a:prstGeom>
        </p:spPr>
        <p:txBody>
          <a:bodyPr wrap="square">
            <a:spAutoFit/>
          </a:bodyPr>
          <a:lstStyle/>
          <a:p>
            <a:pPr algn="l"/>
            <a:r>
              <a:rPr lang="en-US" sz="1800" b="1" i="0" dirty="0">
                <a:solidFill>
                  <a:srgbClr val="FF3300"/>
                </a:solidFill>
                <a:latin typeface="Liberation Sans" panose="020B0604020202020204" pitchFamily="34" charset="0"/>
              </a:rPr>
              <a:t>Learning Objective </a:t>
            </a:r>
            <a:r>
              <a:rPr lang="en-US" sz="1800" b="1" i="0" dirty="0" smtClean="0">
                <a:solidFill>
                  <a:srgbClr val="FF3300"/>
                </a:solidFill>
                <a:latin typeface="Liberation Sans" panose="020B0604020202020204" pitchFamily="34" charset="0"/>
              </a:rPr>
              <a:t>10</a:t>
            </a:r>
            <a:endParaRPr lang="en-US" sz="1800" b="1" i="0" dirty="0">
              <a:solidFill>
                <a:srgbClr val="FF3300"/>
              </a:solidFill>
              <a:latin typeface="Liberation Sans" panose="020B0604020202020204" pitchFamily="34" charset="0"/>
            </a:endParaRPr>
          </a:p>
          <a:p>
            <a:pPr algn="l"/>
            <a:r>
              <a:rPr lang="en-US" sz="1400" b="1" i="0" dirty="0" smtClean="0">
                <a:solidFill>
                  <a:schemeClr val="tx1"/>
                </a:solidFill>
                <a:latin typeface="Liberation Sans" panose="020B0604020202020204" pitchFamily="34" charset="0"/>
              </a:rPr>
              <a:t>Compare the accounting for inventories under IFRS and U.S. GAAP.</a:t>
            </a:r>
            <a:endParaRPr lang="en-US" sz="1400" b="1" i="0" dirty="0">
              <a:solidFill>
                <a:schemeClr val="tx1"/>
              </a:solidFill>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dirty="0">
                <a:latin typeface="Liberation Sans" panose="020B0604020202020204" pitchFamily="34" charset="0"/>
              </a:rPr>
              <a:t>LO </a:t>
            </a:r>
            <a:r>
              <a:rPr lang="en-US" altLang="en-US" sz="1600" dirty="0" smtClean="0">
                <a:latin typeface="Liberation Sans" panose="020B0604020202020204" pitchFamily="34" charset="0"/>
              </a:rPr>
              <a:t>10</a:t>
            </a:r>
            <a:endParaRPr lang="en-US" altLang="en-US" sz="1600" dirty="0">
              <a:latin typeface="Liberation Sans" panose="020B0604020202020204" pitchFamily="34" charset="0"/>
            </a:endParaRPr>
          </a:p>
        </p:txBody>
      </p:sp>
    </p:spTree>
    <p:extLst>
      <p:ext uri="{BB962C8B-B14F-4D97-AF65-F5344CB8AC3E}">
        <p14:creationId xmlns:p14="http://schemas.microsoft.com/office/powerpoint/2010/main" val="2656927585"/>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153401" cy="401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0000"/>
              </a:lnSpc>
              <a:spcBef>
                <a:spcPts val="600"/>
              </a:spcBef>
              <a:buClr>
                <a:schemeClr val="tx1"/>
              </a:buClr>
              <a:buNone/>
            </a:pPr>
            <a:r>
              <a:rPr lang="en-US" sz="2000" i="0" dirty="0" smtClean="0">
                <a:solidFill>
                  <a:schemeClr val="tx1"/>
                </a:solidFill>
                <a:latin typeface="Liberation Sans" panose="020B0604020202020204" pitchFamily="34" charset="0"/>
              </a:rPr>
              <a:t>Differences</a:t>
            </a:r>
            <a:endParaRPr lang="en-US" sz="2000" i="0" dirty="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altLang="en-US" sz="1800" b="0" i="0" dirty="0" smtClean="0">
                <a:solidFill>
                  <a:schemeClr val="tx1"/>
                </a:solidFill>
                <a:latin typeface="Liberation Sans" panose="020B0604020202020204" pitchFamily="34" charset="0"/>
              </a:rPr>
              <a:t>Both </a:t>
            </a:r>
            <a:r>
              <a:rPr lang="en-US" altLang="en-US" sz="1800" b="0" i="0" dirty="0">
                <a:solidFill>
                  <a:schemeClr val="tx1"/>
                </a:solidFill>
                <a:latin typeface="Liberation Sans" panose="020B0604020202020204" pitchFamily="34" charset="0"/>
              </a:rPr>
              <a:t>GAAP and IFRS permit specific identification where appropriate. IFRS actually requires that the specific identification method be used where the inventory items are not interchangeable (i.e., can be specifically identified). If the inventory items are not specifically identifiable, a cost flow assumption is used. GAAP does not specify situations in which specific identification must be </a:t>
            </a:r>
            <a:r>
              <a:rPr lang="en-US" altLang="en-US" sz="1800" b="0" i="0" dirty="0" smtClean="0">
                <a:solidFill>
                  <a:schemeClr val="tx1"/>
                </a:solidFill>
                <a:latin typeface="Liberation Sans" panose="020B0604020202020204" pitchFamily="34" charset="0"/>
              </a:rPr>
              <a:t>used.</a:t>
            </a:r>
          </a:p>
          <a:p>
            <a:pPr marL="341313" indent="-341313" algn="just">
              <a:lnSpc>
                <a:spcPct val="110000"/>
              </a:lnSpc>
              <a:spcBef>
                <a:spcPts val="600"/>
              </a:spcBef>
              <a:buClr>
                <a:schemeClr val="tx1"/>
              </a:buClr>
            </a:pPr>
            <a:r>
              <a:rPr lang="en-US" altLang="en-US" sz="1800" b="0" i="0" dirty="0" smtClean="0">
                <a:solidFill>
                  <a:schemeClr val="tx1"/>
                </a:solidFill>
                <a:latin typeface="Liberation Sans" panose="020B0604020202020204" pitchFamily="34" charset="0"/>
              </a:rPr>
              <a:t>A </a:t>
            </a:r>
            <a:r>
              <a:rPr lang="en-US" altLang="en-US" sz="1800" b="0" i="0" dirty="0">
                <a:solidFill>
                  <a:schemeClr val="tx1"/>
                </a:solidFill>
                <a:latin typeface="Liberation Sans" panose="020B0604020202020204" pitchFamily="34" charset="0"/>
              </a:rPr>
              <a:t>major difference between IFRS and GAAP relates to the LIFO cost flow assumption. GAAP permits the use of LIFO for inventory valuation. IFRS prohibits its use. FIFO and average-cost are the only two acceptable cost flow assumptions permitted under IFRS.</a:t>
            </a:r>
          </a:p>
          <a:p>
            <a:pPr marL="341313" indent="-341313" algn="just">
              <a:lnSpc>
                <a:spcPct val="110000"/>
              </a:lnSpc>
              <a:spcBef>
                <a:spcPts val="600"/>
              </a:spcBef>
              <a:buClr>
                <a:schemeClr val="tx1"/>
              </a:buClr>
            </a:pPr>
            <a:endParaRPr lang="en-US" sz="1800" b="0" i="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dirty="0">
                <a:latin typeface="Liberation Sans" panose="020B0604020202020204" pitchFamily="34" charset="0"/>
              </a:rPr>
              <a:t>LO </a:t>
            </a:r>
            <a:r>
              <a:rPr lang="en-US" altLang="en-US" sz="1600" dirty="0" smtClean="0">
                <a:latin typeface="Liberation Sans" panose="020B0604020202020204" pitchFamily="34" charset="0"/>
              </a:rPr>
              <a:t>10</a:t>
            </a:r>
            <a:endParaRPr lang="en-US" altLang="en-US" sz="1600" dirty="0">
              <a:latin typeface="Liberation Sans" panose="020B0604020202020204" pitchFamily="34" charset="0"/>
            </a:endParaRPr>
          </a:p>
        </p:txBody>
      </p:sp>
    </p:spTree>
    <p:extLst>
      <p:ext uri="{BB962C8B-B14F-4D97-AF65-F5344CB8AC3E}">
        <p14:creationId xmlns:p14="http://schemas.microsoft.com/office/powerpoint/2010/main" val="2839378468"/>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153401" cy="332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0000"/>
              </a:lnSpc>
              <a:spcBef>
                <a:spcPts val="600"/>
              </a:spcBef>
              <a:buClr>
                <a:schemeClr val="tx1"/>
              </a:buClr>
              <a:buNone/>
            </a:pPr>
            <a:r>
              <a:rPr lang="en-US" sz="2000" i="0" dirty="0" smtClean="0">
                <a:solidFill>
                  <a:schemeClr val="tx1"/>
                </a:solidFill>
                <a:latin typeface="Liberation Sans" panose="020B0604020202020204" pitchFamily="34" charset="0"/>
              </a:rPr>
              <a:t>Differences</a:t>
            </a:r>
            <a:endParaRPr lang="en-US" sz="2000" i="0" dirty="0">
              <a:solidFill>
                <a:schemeClr val="tx1"/>
              </a:solidFill>
              <a:latin typeface="Liberation Sans" panose="020B0604020202020204" pitchFamily="34" charset="0"/>
            </a:endParaRPr>
          </a:p>
          <a:p>
            <a:pPr marL="341313" lvl="1" indent="-341313" algn="just">
              <a:lnSpc>
                <a:spcPct val="110000"/>
              </a:lnSpc>
              <a:spcBef>
                <a:spcPts val="600"/>
              </a:spcBef>
              <a:buClr>
                <a:schemeClr val="tx1"/>
              </a:buClr>
            </a:pPr>
            <a:r>
              <a:rPr lang="en-US" altLang="en-US" sz="1800" b="0" i="0" dirty="0" smtClean="0">
                <a:solidFill>
                  <a:schemeClr val="tx1"/>
                </a:solidFill>
                <a:latin typeface="Liberation Sans" panose="020B0604020202020204" pitchFamily="34" charset="0"/>
              </a:rPr>
              <a:t>When </a:t>
            </a:r>
            <a:r>
              <a:rPr lang="en-US" altLang="en-US" sz="1800" b="0" i="0" dirty="0">
                <a:solidFill>
                  <a:schemeClr val="tx1"/>
                </a:solidFill>
                <a:latin typeface="Liberation Sans" panose="020B0604020202020204" pitchFamily="34" charset="0"/>
              </a:rPr>
              <a:t>testing to see if the value of inventory has fallen below its cost, IFRS defines market as net realizable value. Net realizable value is the estimated selling price in the ordinary course of business, less the estimated costs to complete and sell. In other words, net realizable value is the best estimate of the net amounts that inventories are expected to realize. GAAP, on the other hand, defines market as essentially replacement cost. The GAAP method of inventory valuation is often referred to as the lower-of-cost-or-market (LCM).</a:t>
            </a:r>
          </a:p>
          <a:p>
            <a:pPr marL="341313" indent="-341313" algn="just">
              <a:lnSpc>
                <a:spcPct val="110000"/>
              </a:lnSpc>
              <a:spcBef>
                <a:spcPts val="600"/>
              </a:spcBef>
              <a:buClr>
                <a:schemeClr val="tx1"/>
              </a:buClr>
            </a:pPr>
            <a:endParaRPr lang="en-US" sz="1800" b="0" i="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dirty="0">
                <a:latin typeface="Liberation Sans" panose="020B0604020202020204" pitchFamily="34" charset="0"/>
              </a:rPr>
              <a:t>LO </a:t>
            </a:r>
            <a:r>
              <a:rPr lang="en-US" altLang="en-US" sz="1600" dirty="0" smtClean="0">
                <a:latin typeface="Liberation Sans" panose="020B0604020202020204" pitchFamily="34" charset="0"/>
              </a:rPr>
              <a:t>10</a:t>
            </a:r>
            <a:endParaRPr lang="en-US" altLang="en-US" sz="1600" dirty="0">
              <a:latin typeface="Liberation Sans" panose="020B0604020202020204" pitchFamily="34" charset="0"/>
            </a:endParaRPr>
          </a:p>
        </p:txBody>
      </p:sp>
    </p:spTree>
    <p:extLst>
      <p:ext uri="{BB962C8B-B14F-4D97-AF65-F5344CB8AC3E}">
        <p14:creationId xmlns:p14="http://schemas.microsoft.com/office/powerpoint/2010/main" val="3883723399"/>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153401" cy="332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0000"/>
              </a:lnSpc>
              <a:spcBef>
                <a:spcPts val="600"/>
              </a:spcBef>
              <a:buClr>
                <a:schemeClr val="tx1"/>
              </a:buClr>
              <a:buNone/>
            </a:pPr>
            <a:r>
              <a:rPr lang="en-US" sz="2000" i="0" dirty="0" smtClean="0">
                <a:solidFill>
                  <a:schemeClr val="tx1"/>
                </a:solidFill>
                <a:latin typeface="Liberation Sans" panose="020B0604020202020204" pitchFamily="34" charset="0"/>
              </a:rPr>
              <a:t>Differences</a:t>
            </a:r>
            <a:endParaRPr lang="en-US" sz="2000" i="0" dirty="0">
              <a:solidFill>
                <a:schemeClr val="tx1"/>
              </a:solidFill>
              <a:latin typeface="Liberation Sans" panose="020B0604020202020204" pitchFamily="34" charset="0"/>
            </a:endParaRPr>
          </a:p>
          <a:p>
            <a:pPr marL="341313" lvl="1" indent="-341313" algn="just">
              <a:lnSpc>
                <a:spcPct val="110000"/>
              </a:lnSpc>
              <a:spcBef>
                <a:spcPts val="600"/>
              </a:spcBef>
              <a:buClr>
                <a:schemeClr val="tx1"/>
              </a:buClr>
            </a:pPr>
            <a:r>
              <a:rPr lang="en-US" altLang="en-US" sz="1800" b="0" i="0" dirty="0" smtClean="0">
                <a:solidFill>
                  <a:schemeClr val="tx1"/>
                </a:solidFill>
                <a:latin typeface="Liberation Sans" panose="020B0604020202020204" pitchFamily="34" charset="0"/>
              </a:rPr>
              <a:t>Under </a:t>
            </a:r>
            <a:r>
              <a:rPr lang="en-US" altLang="en-US" sz="1800" b="0" i="0" dirty="0">
                <a:solidFill>
                  <a:schemeClr val="tx1"/>
                </a:solidFill>
                <a:latin typeface="Liberation Sans" panose="020B0604020202020204" pitchFamily="34" charset="0"/>
              </a:rPr>
              <a:t>GAAP, if inventory is written down under the lower-of-cost-or-market valuation, the new basis is now considered its cost. As a result, the inventory may not be written back up to its original cost in a subsequent period. Under IFRS, the write-down may be reversed in a subsequent period up to the amount of the previous write-down. Both the write-down and any subsequent reversal should be reported on the income </a:t>
            </a:r>
            <a:r>
              <a:rPr lang="en-US" altLang="en-US" sz="1800" b="0" i="0" dirty="0" smtClean="0">
                <a:solidFill>
                  <a:schemeClr val="tx1"/>
                </a:solidFill>
                <a:latin typeface="Liberation Sans" panose="020B0604020202020204" pitchFamily="34" charset="0"/>
              </a:rPr>
              <a:t>statement.</a:t>
            </a:r>
          </a:p>
          <a:p>
            <a:pPr marL="341313" lvl="1" indent="-341313" algn="just">
              <a:lnSpc>
                <a:spcPct val="110000"/>
              </a:lnSpc>
              <a:spcBef>
                <a:spcPts val="600"/>
              </a:spcBef>
              <a:buClr>
                <a:schemeClr val="tx1"/>
              </a:buClr>
            </a:pPr>
            <a:r>
              <a:rPr lang="en-US" altLang="en-US" sz="1800" b="0" i="0" dirty="0" smtClean="0">
                <a:solidFill>
                  <a:schemeClr val="tx1"/>
                </a:solidFill>
                <a:latin typeface="Liberation Sans" panose="020B0604020202020204" pitchFamily="34" charset="0"/>
              </a:rPr>
              <a:t>IFRS </a:t>
            </a:r>
            <a:r>
              <a:rPr lang="en-US" altLang="en-US" sz="1800" b="0" i="0" dirty="0">
                <a:solidFill>
                  <a:schemeClr val="tx1"/>
                </a:solidFill>
                <a:latin typeface="Liberation Sans" panose="020B0604020202020204" pitchFamily="34" charset="0"/>
              </a:rPr>
              <a:t>generally requires pre-harvest inventories of agricultural products (e.g., growing crops and farm animals) to be reported at fair value less cost of disposal. GAAP generally requires these items to be recorded at cost</a:t>
            </a:r>
            <a:r>
              <a:rPr lang="en-US" altLang="en-US" sz="1800" b="0" i="0" dirty="0" smtClean="0">
                <a:solidFill>
                  <a:schemeClr val="tx1"/>
                </a:solidFill>
                <a:latin typeface="Liberation Sans" panose="020B0604020202020204" pitchFamily="34" charset="0"/>
              </a:rPr>
              <a:t>.</a:t>
            </a:r>
            <a:endParaRPr lang="en-US" sz="1800" b="0" i="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dirty="0">
                <a:latin typeface="Liberation Sans" panose="020B0604020202020204" pitchFamily="34" charset="0"/>
              </a:rPr>
              <a:t>LO </a:t>
            </a:r>
            <a:r>
              <a:rPr lang="en-US" altLang="en-US" sz="1600" dirty="0" smtClean="0">
                <a:latin typeface="Liberation Sans" panose="020B0604020202020204" pitchFamily="34" charset="0"/>
              </a:rPr>
              <a:t>10</a:t>
            </a:r>
            <a:endParaRPr lang="en-US" altLang="en-US" sz="1600" dirty="0">
              <a:latin typeface="Liberation Sans" panose="020B0604020202020204" pitchFamily="34" charset="0"/>
            </a:endParaRPr>
          </a:p>
        </p:txBody>
      </p:sp>
    </p:spTree>
    <p:extLst>
      <p:ext uri="{BB962C8B-B14F-4D97-AF65-F5344CB8AC3E}">
        <p14:creationId xmlns:p14="http://schemas.microsoft.com/office/powerpoint/2010/main" val="1403551226"/>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58674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chemeClr val="hlink"/>
                </a:solidFill>
                <a:latin typeface="Liberation Sans" panose="020B0604020202020204" pitchFamily="34" charset="0"/>
              </a:rPr>
              <a:t>Looking to the Future</a:t>
            </a:r>
            <a:endParaRPr lang="en-US" altLang="en-US" sz="2400" i="0" dirty="0">
              <a:solidFill>
                <a:schemeClr val="hlink"/>
              </a:solidFill>
              <a:latin typeface="Liberation Sans" panose="020B0604020202020204" pitchFamily="34" charset="0"/>
            </a:endParaRPr>
          </a:p>
        </p:txBody>
      </p:sp>
      <p:sp>
        <p:nvSpPr>
          <p:cNvPr id="68612" name="Rectangle 3"/>
          <p:cNvSpPr>
            <a:spLocks noChangeArrowheads="1"/>
          </p:cNvSpPr>
          <p:nvPr/>
        </p:nvSpPr>
        <p:spPr bwMode="auto">
          <a:xfrm>
            <a:off x="533400" y="1752600"/>
            <a:ext cx="8077200" cy="220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altLang="en-US" sz="1800" b="0" i="0" dirty="0" smtClean="0">
                <a:solidFill>
                  <a:schemeClr val="tx1"/>
                </a:solidFill>
                <a:latin typeface="Liberation Sans" panose="020B0604020202020204" pitchFamily="34" charset="0"/>
              </a:rPr>
              <a:t>One </a:t>
            </a:r>
            <a:r>
              <a:rPr lang="en-US" altLang="en-US" sz="1800" b="0" i="0" dirty="0">
                <a:solidFill>
                  <a:schemeClr val="tx1"/>
                </a:solidFill>
                <a:latin typeface="Liberation Sans" panose="020B0604020202020204" pitchFamily="34" charset="0"/>
              </a:rPr>
              <a:t>convergence issue that will be difficult to resolve relates to the use of the LIFO cost flow assumption. As indicated, IFRS specifically prohibits its use. Conversely, the LIFO cost flow assumption is widely used in the United States because of its favorable tax advantages. In addition, many argue that LIFO from a financial reporting point of view provides a better matching of current costs against revenue and, therefore, enables companies to compute a more realistic income</a:t>
            </a:r>
            <a:r>
              <a:rPr lang="en-US" altLang="en-US" sz="1800" b="0" i="0" dirty="0" smtClean="0">
                <a:solidFill>
                  <a:schemeClr val="tx1"/>
                </a:solidFill>
                <a:latin typeface="Liberation Sans" panose="020B0604020202020204" pitchFamily="34" charset="0"/>
              </a:rPr>
              <a:t>.</a:t>
            </a:r>
            <a:endParaRPr lang="en-US" altLang="en-US" sz="1800" b="0" i="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dirty="0">
                <a:latin typeface="Liberation Sans" panose="020B0604020202020204" pitchFamily="34" charset="0"/>
              </a:rPr>
              <a:t>LO </a:t>
            </a:r>
            <a:r>
              <a:rPr lang="en-US" altLang="en-US" sz="1600" dirty="0" smtClean="0">
                <a:latin typeface="Liberation Sans" panose="020B0604020202020204" pitchFamily="34" charset="0"/>
              </a:rPr>
              <a:t>10</a:t>
            </a:r>
            <a:endParaRPr lang="en-US" altLang="en-US" sz="1600" dirty="0">
              <a:latin typeface="Liberation Sans" panose="020B0604020202020204" pitchFamily="34" charset="0"/>
            </a:endParaRPr>
          </a:p>
        </p:txBody>
      </p:sp>
    </p:spTree>
    <p:extLst>
      <p:ext uri="{BB962C8B-B14F-4D97-AF65-F5344CB8AC3E}">
        <p14:creationId xmlns:p14="http://schemas.microsoft.com/office/powerpoint/2010/main" val="1640668877"/>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56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None/>
            </a:pPr>
            <a:r>
              <a:rPr lang="en-US" altLang="en-US" sz="2100" b="0" i="0" dirty="0" smtClean="0">
                <a:latin typeface="Liberation Sans" panose="020B0604020202020204" pitchFamily="34" charset="0"/>
              </a:rPr>
              <a:t>Which </a:t>
            </a:r>
            <a:r>
              <a:rPr lang="en-US" altLang="en-US" sz="2100" b="0" i="0" dirty="0">
                <a:latin typeface="Liberation Sans" panose="020B0604020202020204" pitchFamily="34" charset="0"/>
              </a:rPr>
              <a:t>of the following should not be included in the inventory of a company using GAAP?</a:t>
            </a:r>
          </a:p>
          <a:p>
            <a:pPr lvl="1">
              <a:lnSpc>
                <a:spcPct val="125000"/>
              </a:lnSpc>
              <a:spcBef>
                <a:spcPct val="50000"/>
              </a:spcBef>
              <a:buClr>
                <a:schemeClr val="tx1"/>
              </a:buClr>
              <a:buSzPct val="100000"/>
              <a:buFont typeface="Wingdings" pitchFamily="2" charset="2"/>
              <a:buAutoNum type="alphaLcParenR"/>
            </a:pPr>
            <a:r>
              <a:rPr lang="en-US" altLang="en-US" sz="2100" b="0" i="0" dirty="0">
                <a:latin typeface="Liberation Sans" panose="020B0604020202020204" pitchFamily="34" charset="0"/>
              </a:rPr>
              <a:t>Goods held on consignment from another company.</a:t>
            </a:r>
          </a:p>
          <a:p>
            <a:pPr lvl="1">
              <a:lnSpc>
                <a:spcPct val="125000"/>
              </a:lnSpc>
              <a:spcBef>
                <a:spcPct val="50000"/>
              </a:spcBef>
              <a:buClr>
                <a:schemeClr val="tx1"/>
              </a:buClr>
              <a:buSzPct val="100000"/>
              <a:buFont typeface="Wingdings" pitchFamily="2" charset="2"/>
              <a:buAutoNum type="alphaLcParenR"/>
            </a:pPr>
            <a:r>
              <a:rPr lang="en-US" altLang="en-US" sz="2100" b="0" i="0" dirty="0">
                <a:latin typeface="Liberation Sans" panose="020B0604020202020204" pitchFamily="34" charset="0"/>
              </a:rPr>
              <a:t>Goods shipped on consignment to another company.</a:t>
            </a:r>
          </a:p>
          <a:p>
            <a:pPr lvl="1">
              <a:lnSpc>
                <a:spcPct val="125000"/>
              </a:lnSpc>
              <a:spcBef>
                <a:spcPct val="50000"/>
              </a:spcBef>
              <a:buClr>
                <a:schemeClr val="tx1"/>
              </a:buClr>
              <a:buSzPct val="100000"/>
              <a:buFont typeface="Wingdings" pitchFamily="2" charset="2"/>
              <a:buAutoNum type="alphaLcParenR"/>
            </a:pPr>
            <a:r>
              <a:rPr lang="en-US" altLang="en-US" sz="2100" b="0" i="0" dirty="0">
                <a:latin typeface="Liberation Sans" panose="020B0604020202020204" pitchFamily="34" charset="0"/>
              </a:rPr>
              <a:t>Goods in transit from another company shipped FOB shipping point.</a:t>
            </a:r>
          </a:p>
          <a:p>
            <a:pPr lvl="1">
              <a:lnSpc>
                <a:spcPct val="125000"/>
              </a:lnSpc>
              <a:spcBef>
                <a:spcPct val="50000"/>
              </a:spcBef>
              <a:buClr>
                <a:schemeClr val="tx1"/>
              </a:buClr>
              <a:buSzPct val="100000"/>
              <a:buFont typeface="Wingdings" pitchFamily="2" charset="2"/>
              <a:buAutoNum type="alphaLcParenR"/>
            </a:pPr>
            <a:r>
              <a:rPr lang="en-US" altLang="en-US" sz="2100" b="0" i="0" dirty="0">
                <a:latin typeface="Liberation Sans" panose="020B0604020202020204" pitchFamily="34" charset="0"/>
              </a:rPr>
              <a:t>None of the above.</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27432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dirty="0">
                <a:latin typeface="Liberation Sans" panose="020B0604020202020204" pitchFamily="34" charset="0"/>
              </a:rPr>
              <a:t>LO </a:t>
            </a:r>
            <a:r>
              <a:rPr lang="en-US" altLang="en-US" sz="1600" dirty="0" smtClean="0">
                <a:latin typeface="Liberation Sans" panose="020B0604020202020204" pitchFamily="34" charset="0"/>
              </a:rPr>
              <a:t>10</a:t>
            </a:r>
            <a:endParaRPr lang="en-US" altLang="en-US" sz="1600" dirty="0">
              <a:latin typeface="Liberation Sans" panose="020B0604020202020204" pitchFamily="34" charset="0"/>
            </a:endParaRPr>
          </a:p>
        </p:txBody>
      </p:sp>
    </p:spTree>
    <p:extLst>
      <p:ext uri="{BB962C8B-B14F-4D97-AF65-F5344CB8AC3E}">
        <p14:creationId xmlns:p14="http://schemas.microsoft.com/office/powerpoint/2010/main" val="20243419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275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5000"/>
              </a:lnSpc>
              <a:spcBef>
                <a:spcPct val="50000"/>
              </a:spcBef>
              <a:buClr>
                <a:srgbClr val="800000"/>
              </a:buClr>
              <a:buSzPct val="80000"/>
              <a:buFont typeface="Wingdings" pitchFamily="2" charset="2"/>
              <a:buNone/>
            </a:pPr>
            <a:r>
              <a:rPr lang="en-US" altLang="en-US" sz="2100" b="0" i="0" dirty="0">
                <a:solidFill>
                  <a:schemeClr val="bg2"/>
                </a:solidFill>
                <a:latin typeface="Liberation Sans" panose="020B0604020202020204" pitchFamily="34" charset="0"/>
              </a:rPr>
              <a:t>Which method of inventory costing is prohibited under IFRS?</a:t>
            </a:r>
          </a:p>
          <a:p>
            <a:pPr marL="685800" lvl="1" indent="-457200">
              <a:lnSpc>
                <a:spcPct val="125000"/>
              </a:lnSpc>
              <a:spcBef>
                <a:spcPct val="50000"/>
              </a:spcBef>
              <a:buClr>
                <a:schemeClr val="tx1"/>
              </a:buClr>
              <a:buSzPct val="100000"/>
              <a:buFont typeface="Wingdings" pitchFamily="2" charset="2"/>
              <a:buAutoNum type="alphaLcParenR"/>
            </a:pPr>
            <a:r>
              <a:rPr lang="en-US" altLang="en-US" sz="2100" b="0" i="0" dirty="0">
                <a:solidFill>
                  <a:schemeClr val="bg2"/>
                </a:solidFill>
                <a:latin typeface="Liberation Sans" panose="020B0604020202020204" pitchFamily="34" charset="0"/>
              </a:rPr>
              <a:t>Specific identification.</a:t>
            </a:r>
          </a:p>
          <a:p>
            <a:pPr marL="685800" lvl="1" indent="-457200">
              <a:lnSpc>
                <a:spcPct val="125000"/>
              </a:lnSpc>
              <a:spcBef>
                <a:spcPct val="50000"/>
              </a:spcBef>
              <a:buClr>
                <a:schemeClr val="tx1"/>
              </a:buClr>
              <a:buSzPct val="100000"/>
              <a:buFont typeface="Wingdings" pitchFamily="2" charset="2"/>
              <a:buAutoNum type="alphaLcParenR"/>
            </a:pPr>
            <a:r>
              <a:rPr lang="en-US" altLang="en-US" sz="2100" b="0" i="0" dirty="0">
                <a:solidFill>
                  <a:schemeClr val="bg2"/>
                </a:solidFill>
                <a:latin typeface="Liberation Sans" panose="020B0604020202020204" pitchFamily="34" charset="0"/>
              </a:rPr>
              <a:t>FIFO.</a:t>
            </a:r>
          </a:p>
          <a:p>
            <a:pPr marL="685800" lvl="1" indent="-457200">
              <a:lnSpc>
                <a:spcPct val="125000"/>
              </a:lnSpc>
              <a:spcBef>
                <a:spcPct val="50000"/>
              </a:spcBef>
              <a:buClr>
                <a:schemeClr val="tx1"/>
              </a:buClr>
              <a:buSzPct val="100000"/>
              <a:buFont typeface="Wingdings" pitchFamily="2" charset="2"/>
              <a:buAutoNum type="alphaLcParenR"/>
            </a:pPr>
            <a:r>
              <a:rPr lang="en-US" altLang="en-US" sz="2100" b="0" i="0" dirty="0">
                <a:solidFill>
                  <a:schemeClr val="bg2"/>
                </a:solidFill>
                <a:latin typeface="Liberation Sans" panose="020B0604020202020204" pitchFamily="34" charset="0"/>
              </a:rPr>
              <a:t>LIFO. </a:t>
            </a:r>
          </a:p>
          <a:p>
            <a:pPr marL="685800" lvl="1" indent="-457200">
              <a:lnSpc>
                <a:spcPct val="125000"/>
              </a:lnSpc>
              <a:spcBef>
                <a:spcPct val="50000"/>
              </a:spcBef>
              <a:buClr>
                <a:schemeClr val="tx1"/>
              </a:buClr>
              <a:buSzPct val="100000"/>
              <a:buFont typeface="Wingdings" pitchFamily="2" charset="2"/>
              <a:buAutoNum type="alphaLcParenR"/>
            </a:pPr>
            <a:r>
              <a:rPr lang="en-US" altLang="en-US" sz="2100" b="0" i="0" dirty="0">
                <a:solidFill>
                  <a:schemeClr val="bg2"/>
                </a:solidFill>
                <a:latin typeface="Liberation Sans" panose="020B0604020202020204" pitchFamily="34" charset="0"/>
              </a:rPr>
              <a:t>Average-cost.</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3477904"/>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dirty="0">
                <a:latin typeface="Liberation Sans" panose="020B0604020202020204" pitchFamily="34" charset="0"/>
              </a:rPr>
              <a:t>LO </a:t>
            </a:r>
            <a:r>
              <a:rPr lang="en-US" altLang="en-US" sz="1600" dirty="0" smtClean="0">
                <a:latin typeface="Liberation Sans" panose="020B0604020202020204" pitchFamily="34" charset="0"/>
              </a:rPr>
              <a:t>10</a:t>
            </a:r>
            <a:endParaRPr lang="en-US" altLang="en-US" sz="1600" dirty="0">
              <a:latin typeface="Liberation Sans" panose="020B0604020202020204" pitchFamily="34" charset="0"/>
            </a:endParaRPr>
          </a:p>
        </p:txBody>
      </p:sp>
    </p:spTree>
    <p:extLst>
      <p:ext uri="{BB962C8B-B14F-4D97-AF65-F5344CB8AC3E}">
        <p14:creationId xmlns:p14="http://schemas.microsoft.com/office/powerpoint/2010/main" val="15246266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56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5000"/>
              </a:lnSpc>
              <a:spcBef>
                <a:spcPct val="50000"/>
              </a:spcBef>
              <a:buClr>
                <a:srgbClr val="800000"/>
              </a:buClr>
              <a:buSzPct val="80000"/>
              <a:buFont typeface="Wingdings" pitchFamily="2" charset="2"/>
              <a:buNone/>
            </a:pPr>
            <a:r>
              <a:rPr lang="en-US" altLang="en-US" sz="2100" b="0" i="0" dirty="0">
                <a:solidFill>
                  <a:schemeClr val="bg2"/>
                </a:solidFill>
                <a:latin typeface="Liberation Sans" panose="020B0604020202020204" pitchFamily="34" charset="0"/>
              </a:rPr>
              <a:t>Specific identification:</a:t>
            </a:r>
          </a:p>
          <a:p>
            <a:pPr marL="685800" lvl="1" indent="-457200">
              <a:lnSpc>
                <a:spcPct val="125000"/>
              </a:lnSpc>
              <a:spcBef>
                <a:spcPct val="50000"/>
              </a:spcBef>
              <a:buClr>
                <a:schemeClr val="tx1"/>
              </a:buClr>
              <a:buSzPct val="100000"/>
              <a:buFont typeface="Wingdings" pitchFamily="2" charset="2"/>
              <a:buAutoNum type="alphaLcParenR"/>
            </a:pPr>
            <a:r>
              <a:rPr lang="en-US" altLang="en-US" sz="2100" b="0" i="0" dirty="0">
                <a:solidFill>
                  <a:schemeClr val="bg2"/>
                </a:solidFill>
                <a:latin typeface="Liberation Sans" panose="020B0604020202020204" pitchFamily="34" charset="0"/>
              </a:rPr>
              <a:t>must be used under IFRS if the inventory items are not interchangeable.</a:t>
            </a:r>
          </a:p>
          <a:p>
            <a:pPr marL="685800" lvl="1" indent="-457200">
              <a:lnSpc>
                <a:spcPct val="125000"/>
              </a:lnSpc>
              <a:spcBef>
                <a:spcPct val="50000"/>
              </a:spcBef>
              <a:buClr>
                <a:schemeClr val="tx1"/>
              </a:buClr>
              <a:buSzPct val="100000"/>
              <a:buFont typeface="Wingdings" pitchFamily="2" charset="2"/>
              <a:buAutoNum type="alphaLcParenR"/>
            </a:pPr>
            <a:r>
              <a:rPr lang="en-US" altLang="en-US" sz="2100" b="0" i="0" dirty="0">
                <a:solidFill>
                  <a:schemeClr val="bg2"/>
                </a:solidFill>
                <a:latin typeface="Liberation Sans" panose="020B0604020202020204" pitchFamily="34" charset="0"/>
              </a:rPr>
              <a:t>cannot be used under IFRS.</a:t>
            </a:r>
          </a:p>
          <a:p>
            <a:pPr marL="685800" lvl="1" indent="-457200">
              <a:lnSpc>
                <a:spcPct val="125000"/>
              </a:lnSpc>
              <a:spcBef>
                <a:spcPct val="50000"/>
              </a:spcBef>
              <a:buClr>
                <a:schemeClr val="tx1"/>
              </a:buClr>
              <a:buSzPct val="100000"/>
              <a:buFont typeface="Wingdings" pitchFamily="2" charset="2"/>
              <a:buAutoNum type="alphaLcParenR"/>
            </a:pPr>
            <a:r>
              <a:rPr lang="en-US" altLang="en-US" sz="2100" b="0" i="0" dirty="0">
                <a:solidFill>
                  <a:schemeClr val="bg2"/>
                </a:solidFill>
                <a:latin typeface="Liberation Sans" panose="020B0604020202020204" pitchFamily="34" charset="0"/>
              </a:rPr>
              <a:t>cannot be used under GAAP.</a:t>
            </a:r>
          </a:p>
          <a:p>
            <a:pPr marL="685800" lvl="1" indent="-457200">
              <a:lnSpc>
                <a:spcPct val="125000"/>
              </a:lnSpc>
              <a:spcBef>
                <a:spcPct val="50000"/>
              </a:spcBef>
              <a:buClr>
                <a:schemeClr val="tx1"/>
              </a:buClr>
              <a:buSzPct val="100000"/>
              <a:buFont typeface="Wingdings" pitchFamily="2" charset="2"/>
              <a:buAutoNum type="alphaLcParenR"/>
            </a:pPr>
            <a:r>
              <a:rPr lang="en-US" altLang="en-US" sz="2100" b="0" i="0" dirty="0">
                <a:solidFill>
                  <a:schemeClr val="bg2"/>
                </a:solidFill>
                <a:latin typeface="Liberation Sans" panose="020B0604020202020204" pitchFamily="34" charset="0"/>
              </a:rPr>
              <a:t>must be used under IFRS if it would result in the most conservative net income.</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23622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dirty="0">
                <a:latin typeface="Liberation Sans" panose="020B0604020202020204" pitchFamily="34" charset="0"/>
              </a:rPr>
              <a:t>LO </a:t>
            </a:r>
            <a:r>
              <a:rPr lang="en-US" altLang="en-US" sz="1600" dirty="0" smtClean="0">
                <a:latin typeface="Liberation Sans" panose="020B0604020202020204" pitchFamily="34" charset="0"/>
              </a:rPr>
              <a:t>10</a:t>
            </a:r>
            <a:endParaRPr lang="en-US" altLang="en-US" sz="1600" dirty="0">
              <a:latin typeface="Liberation Sans" panose="020B0604020202020204" pitchFamily="34" charset="0"/>
            </a:endParaRPr>
          </a:p>
        </p:txBody>
      </p:sp>
    </p:spTree>
    <p:extLst>
      <p:ext uri="{BB962C8B-B14F-4D97-AF65-F5344CB8AC3E}">
        <p14:creationId xmlns:p14="http://schemas.microsoft.com/office/powerpoint/2010/main" val="22291540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33400" y="1890713"/>
            <a:ext cx="8001000" cy="299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spcBef>
                <a:spcPct val="50000"/>
              </a:spcBef>
            </a:pPr>
            <a:r>
              <a:rPr lang="en-US" altLang="en-US" sz="2200" b="0" i="0" dirty="0">
                <a:solidFill>
                  <a:srgbClr val="000000"/>
                </a:solidFill>
                <a:latin typeface="Liberation Sans" panose="020B0604020202020204" pitchFamily="34" charset="0"/>
              </a:rPr>
              <a:t>Involves counting, weighing, or measuring each kind of inventory on hand.</a:t>
            </a:r>
          </a:p>
          <a:p>
            <a:pPr>
              <a:lnSpc>
                <a:spcPct val="120000"/>
              </a:lnSpc>
              <a:spcBef>
                <a:spcPct val="50000"/>
              </a:spcBef>
            </a:pPr>
            <a:r>
              <a:rPr lang="en-US" altLang="en-US" sz="2200" b="0" i="0" dirty="0">
                <a:solidFill>
                  <a:srgbClr val="000000"/>
                </a:solidFill>
                <a:latin typeface="Liberation Sans" panose="020B0604020202020204" pitchFamily="34" charset="0"/>
              </a:rPr>
              <a:t>Companies often “take inventory”</a:t>
            </a:r>
          </a:p>
          <a:p>
            <a:pPr lvl="1">
              <a:lnSpc>
                <a:spcPct val="120000"/>
              </a:lnSpc>
              <a:spcBef>
                <a:spcPct val="50000"/>
              </a:spcBef>
              <a:buClr>
                <a:srgbClr val="CC0000"/>
              </a:buClr>
              <a:buSzPct val="80000"/>
              <a:buFont typeface="Wingdings" pitchFamily="2" charset="2"/>
              <a:buChar char="u"/>
            </a:pPr>
            <a:r>
              <a:rPr lang="en-US" altLang="en-US" sz="2100" b="0" i="0" dirty="0">
                <a:solidFill>
                  <a:srgbClr val="000000"/>
                </a:solidFill>
                <a:latin typeface="Liberation Sans" panose="020B0604020202020204" pitchFamily="34" charset="0"/>
              </a:rPr>
              <a:t>when the business is closed or </a:t>
            </a:r>
            <a:endParaRPr lang="en-US" altLang="en-US" sz="2100" b="0" i="0" dirty="0" smtClean="0">
              <a:solidFill>
                <a:srgbClr val="000000"/>
              </a:solidFill>
              <a:latin typeface="Liberation Sans" panose="020B0604020202020204" pitchFamily="34" charset="0"/>
            </a:endParaRPr>
          </a:p>
          <a:p>
            <a:pPr marL="234950" lvl="1" indent="447675">
              <a:lnSpc>
                <a:spcPct val="120000"/>
              </a:lnSpc>
              <a:spcBef>
                <a:spcPts val="200"/>
              </a:spcBef>
              <a:buClr>
                <a:srgbClr val="CC0000"/>
              </a:buClr>
              <a:buSzPct val="80000"/>
            </a:pPr>
            <a:r>
              <a:rPr lang="en-US" altLang="en-US" sz="2100" b="0" i="0" dirty="0" smtClean="0">
                <a:solidFill>
                  <a:srgbClr val="000000"/>
                </a:solidFill>
                <a:latin typeface="Liberation Sans" panose="020B0604020202020204" pitchFamily="34" charset="0"/>
              </a:rPr>
              <a:t>business is </a:t>
            </a:r>
            <a:r>
              <a:rPr lang="en-US" altLang="en-US" sz="2100" b="0" i="0" dirty="0">
                <a:solidFill>
                  <a:srgbClr val="000000"/>
                </a:solidFill>
                <a:latin typeface="Liberation Sans" panose="020B0604020202020204" pitchFamily="34" charset="0"/>
              </a:rPr>
              <a:t>slow.</a:t>
            </a:r>
          </a:p>
          <a:p>
            <a:pPr lvl="1">
              <a:lnSpc>
                <a:spcPct val="120000"/>
              </a:lnSpc>
              <a:spcBef>
                <a:spcPct val="50000"/>
              </a:spcBef>
              <a:buClr>
                <a:srgbClr val="CC0000"/>
              </a:buClr>
              <a:buSzPct val="80000"/>
              <a:buFont typeface="Wingdings" pitchFamily="2" charset="2"/>
              <a:buChar char="u"/>
            </a:pPr>
            <a:r>
              <a:rPr lang="en-US" altLang="en-US" sz="2100" b="0" i="0" dirty="0">
                <a:solidFill>
                  <a:srgbClr val="000000"/>
                </a:solidFill>
                <a:latin typeface="Liberation Sans" panose="020B0604020202020204" pitchFamily="34" charset="0"/>
              </a:rPr>
              <a:t>at the end of the accounting period.</a:t>
            </a:r>
          </a:p>
        </p:txBody>
      </p:sp>
      <p:sp>
        <p:nvSpPr>
          <p:cNvPr id="12291" name="Text Box 3"/>
          <p:cNvSpPr txBox="1">
            <a:spLocks noChangeArrowheads="1"/>
          </p:cNvSpPr>
          <p:nvPr/>
        </p:nvSpPr>
        <p:spPr bwMode="auto">
          <a:xfrm>
            <a:off x="533400" y="1295400"/>
            <a:ext cx="68437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05000"/>
              </a:lnSpc>
              <a:spcBef>
                <a:spcPct val="30000"/>
              </a:spcBef>
              <a:spcAft>
                <a:spcPct val="20000"/>
              </a:spcAft>
              <a:buSzPct val="80000"/>
            </a:pPr>
            <a:r>
              <a:rPr lang="en-US" altLang="en-US" sz="2600" i="0" dirty="0" smtClean="0">
                <a:solidFill>
                  <a:srgbClr val="006600"/>
                </a:solidFill>
                <a:latin typeface="Liberation Sans" panose="020B0604020202020204" pitchFamily="34" charset="0"/>
              </a:rPr>
              <a:t>TAKING A PHYSICAL INVENTORY </a:t>
            </a:r>
            <a:endParaRPr lang="en-US" altLang="en-US" sz="2600" i="0" dirty="0">
              <a:solidFill>
                <a:srgbClr val="006600"/>
              </a:solidFill>
              <a:latin typeface="Liberation Sans" panose="020B0604020202020204" pitchFamily="34" charset="0"/>
            </a:endParaRPr>
          </a:p>
        </p:txBody>
      </p:sp>
      <p:sp>
        <p:nvSpPr>
          <p:cNvPr id="12292"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r>
              <a:rPr lang="en-US" altLang="en-US" sz="3200" i="0" dirty="0">
                <a:solidFill>
                  <a:srgbClr val="CC0000"/>
                </a:solidFill>
                <a:latin typeface="Liberation Sans" panose="020B0604020202020204" pitchFamily="34" charset="0"/>
              </a:rPr>
              <a:t>Determining Inventory Quantities</a:t>
            </a:r>
          </a:p>
        </p:txBody>
      </p:sp>
      <p:sp>
        <p:nvSpPr>
          <p:cNvPr id="12293"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229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1</a:t>
            </a:r>
          </a:p>
        </p:txBody>
      </p:sp>
      <p:pic>
        <p:nvPicPr>
          <p:cNvPr id="12296" name="Picture 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943600" y="2590800"/>
            <a:ext cx="2762078" cy="34004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1357952"/>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30000"/>
              </a:lnSpc>
              <a:spcBef>
                <a:spcPct val="0"/>
              </a:spcBef>
              <a:buClrTx/>
              <a:buSzTx/>
              <a:buFontTx/>
              <a:buNone/>
            </a:pPr>
            <a:r>
              <a:rPr lang="en-US" altLang="en-US" sz="2000" b="0" i="0" dirty="0">
                <a:solidFill>
                  <a:schemeClr val="tx1"/>
                </a:solidFill>
                <a:latin typeface="Liberation Sans" panose="020B0604020202020204" pitchFamily="34" charset="0"/>
              </a:rPr>
              <a:t>“Copyright © </a:t>
            </a:r>
            <a:r>
              <a:rPr lang="en-US" altLang="en-US" sz="2000" b="0" i="0" dirty="0" smtClean="0">
                <a:solidFill>
                  <a:schemeClr val="tx1"/>
                </a:solidFill>
                <a:latin typeface="Liberation Sans" panose="020B0604020202020204" pitchFamily="34" charset="0"/>
              </a:rPr>
              <a:t>2016 </a:t>
            </a:r>
            <a:r>
              <a:rPr lang="en-US" altLang="en-US" sz="2000" b="0" i="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i="0" dirty="0" smtClean="0">
                <a:solidFill>
                  <a:schemeClr val="tx2">
                    <a:lumMod val="75000"/>
                  </a:schemeClr>
                </a:solidFill>
                <a:latin typeface="Liberation Sans" panose="020B0604020202020204" pitchFamily="34" charset="0"/>
              </a:rPr>
              <a:t>Copyright</a:t>
            </a:r>
            <a:endParaRPr lang="en-US" altLang="en-US" sz="3200" b="1" i="0"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4192014845"/>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3657600" cy="560388"/>
          </a:xfrm>
          <a:prstGeom prst="rect">
            <a:avLst/>
          </a:prstGeom>
          <a:noFill/>
          <a:ln>
            <a:noFill/>
          </a:ln>
          <a:effectLst/>
        </p:spPr>
        <p:txBody>
          <a:bodyPr lIns="90488" tIns="44450" rIns="90488" bIns="44450" anchor="ctr" anchorCtr="0"/>
          <a:lstStyle/>
          <a:p>
            <a:pPr algn="l"/>
            <a:r>
              <a:rPr lang="en-US" altLang="en-US" sz="2800" b="1" i="0" dirty="0" smtClean="0">
                <a:solidFill>
                  <a:srgbClr val="006699"/>
                </a:solidFill>
                <a:latin typeface="Liberation Sans" panose="020B0604020202020204" pitchFamily="34" charset="0"/>
              </a:rPr>
              <a:t>ETHICS INSIGHT</a:t>
            </a:r>
            <a:endParaRPr lang="en-US" altLang="en-US" sz="2800" b="1" i="0" dirty="0">
              <a:solidFill>
                <a:srgbClr val="006699"/>
              </a:solidFill>
              <a:latin typeface="Liberation Sans" panose="020B0604020202020204" pitchFamily="34" charset="0"/>
            </a:endParaRPr>
          </a:p>
        </p:txBody>
      </p:sp>
      <p:sp>
        <p:nvSpPr>
          <p:cNvPr id="2" name="Rectangle 1"/>
          <p:cNvSpPr/>
          <p:nvPr/>
        </p:nvSpPr>
        <p:spPr>
          <a:xfrm>
            <a:off x="484496" y="1066800"/>
            <a:ext cx="8153400" cy="3696525"/>
          </a:xfrm>
          <a:prstGeom prst="rect">
            <a:avLst/>
          </a:prstGeom>
        </p:spPr>
        <p:txBody>
          <a:bodyPr wrap="square">
            <a:spAutoFit/>
          </a:bodyPr>
          <a:lstStyle/>
          <a:p>
            <a:pPr algn="just">
              <a:lnSpc>
                <a:spcPct val="110000"/>
              </a:lnSpc>
              <a:spcBef>
                <a:spcPts val="600"/>
              </a:spcBef>
            </a:pPr>
            <a:r>
              <a:rPr lang="en-US" sz="2100" i="0" dirty="0" smtClean="0">
                <a:solidFill>
                  <a:schemeClr val="tx1"/>
                </a:solidFill>
                <a:latin typeface="Liberation Sans" panose="020B0604020202020204" pitchFamily="34" charset="0"/>
              </a:rPr>
              <a:t>Falsifying </a:t>
            </a:r>
            <a:r>
              <a:rPr lang="en-US" sz="2100" i="0" dirty="0">
                <a:solidFill>
                  <a:schemeClr val="tx1"/>
                </a:solidFill>
                <a:latin typeface="Liberation Sans" panose="020B0604020202020204" pitchFamily="34" charset="0"/>
              </a:rPr>
              <a:t>Inventory to Boost Income</a:t>
            </a:r>
          </a:p>
          <a:p>
            <a:pPr algn="just">
              <a:lnSpc>
                <a:spcPct val="110000"/>
              </a:lnSpc>
              <a:spcBef>
                <a:spcPts val="600"/>
              </a:spcBef>
            </a:pPr>
            <a:r>
              <a:rPr lang="en-US" sz="2100" b="0" i="0" dirty="0" smtClean="0">
                <a:solidFill>
                  <a:schemeClr val="tx1"/>
                </a:solidFill>
                <a:latin typeface="Liberation Sans" panose="020B0604020202020204" pitchFamily="34" charset="0"/>
              </a:rPr>
              <a:t>Managers </a:t>
            </a:r>
            <a:r>
              <a:rPr lang="en-US" sz="2100" b="0" i="0" dirty="0">
                <a:solidFill>
                  <a:schemeClr val="tx1"/>
                </a:solidFill>
                <a:latin typeface="Liberation Sans" panose="020B0604020202020204" pitchFamily="34" charset="0"/>
              </a:rPr>
              <a:t>at a women’s </a:t>
            </a:r>
            <a:r>
              <a:rPr lang="en-US" sz="2100" b="0" i="0" dirty="0" smtClean="0">
                <a:solidFill>
                  <a:schemeClr val="tx1"/>
                </a:solidFill>
                <a:latin typeface="Liberation Sans" panose="020B0604020202020204" pitchFamily="34" charset="0"/>
              </a:rPr>
              <a:t>apparel maker </a:t>
            </a:r>
            <a:r>
              <a:rPr lang="en-US" sz="2100" b="0" i="0" dirty="0">
                <a:solidFill>
                  <a:schemeClr val="tx1"/>
                </a:solidFill>
                <a:latin typeface="Liberation Sans" panose="020B0604020202020204" pitchFamily="34" charset="0"/>
              </a:rPr>
              <a:t>were convicted </a:t>
            </a:r>
            <a:r>
              <a:rPr lang="en-US" sz="2100" b="0" i="0" dirty="0" smtClean="0">
                <a:solidFill>
                  <a:schemeClr val="tx1"/>
                </a:solidFill>
                <a:latin typeface="Liberation Sans" panose="020B0604020202020204" pitchFamily="34" charset="0"/>
              </a:rPr>
              <a:t>of falsifying </a:t>
            </a:r>
            <a:r>
              <a:rPr lang="en-US" sz="2100" b="0" i="0" dirty="0">
                <a:solidFill>
                  <a:schemeClr val="tx1"/>
                </a:solidFill>
                <a:latin typeface="Liberation Sans" panose="020B0604020202020204" pitchFamily="34" charset="0"/>
              </a:rPr>
              <a:t>inventory records </a:t>
            </a:r>
            <a:r>
              <a:rPr lang="en-US" sz="2100" b="0" i="0" dirty="0" smtClean="0">
                <a:solidFill>
                  <a:schemeClr val="tx1"/>
                </a:solidFill>
                <a:latin typeface="Liberation Sans" panose="020B0604020202020204" pitchFamily="34" charset="0"/>
              </a:rPr>
              <a:t>to boost </a:t>
            </a:r>
            <a:r>
              <a:rPr lang="en-US" sz="2100" b="0" i="0" dirty="0">
                <a:solidFill>
                  <a:schemeClr val="tx1"/>
                </a:solidFill>
                <a:latin typeface="Liberation Sans" panose="020B0604020202020204" pitchFamily="34" charset="0"/>
              </a:rPr>
              <a:t>net income—and </a:t>
            </a:r>
            <a:r>
              <a:rPr lang="en-US" sz="2100" b="0" i="0" dirty="0" smtClean="0">
                <a:solidFill>
                  <a:schemeClr val="tx1"/>
                </a:solidFill>
                <a:latin typeface="Liberation Sans" panose="020B0604020202020204" pitchFamily="34" charset="0"/>
              </a:rPr>
              <a:t>consequently to </a:t>
            </a:r>
            <a:r>
              <a:rPr lang="en-US" sz="2100" b="0" i="0" dirty="0">
                <a:solidFill>
                  <a:schemeClr val="tx1"/>
                </a:solidFill>
                <a:latin typeface="Liberation Sans" panose="020B0604020202020204" pitchFamily="34" charset="0"/>
              </a:rPr>
              <a:t>boost </a:t>
            </a:r>
            <a:r>
              <a:rPr lang="en-US" sz="2100" b="0" i="0" dirty="0" smtClean="0">
                <a:solidFill>
                  <a:schemeClr val="tx1"/>
                </a:solidFill>
                <a:latin typeface="Liberation Sans" panose="020B0604020202020204" pitchFamily="34" charset="0"/>
              </a:rPr>
              <a:t>management bonuses</a:t>
            </a:r>
            <a:r>
              <a:rPr lang="en-US" sz="2100" b="0" i="0" dirty="0">
                <a:solidFill>
                  <a:schemeClr val="tx1"/>
                </a:solidFill>
                <a:latin typeface="Liberation Sans" panose="020B0604020202020204" pitchFamily="34" charset="0"/>
              </a:rPr>
              <a:t>. In another case</a:t>
            </a:r>
            <a:r>
              <a:rPr lang="en-US" sz="2100" b="0" i="0" dirty="0" smtClean="0">
                <a:solidFill>
                  <a:schemeClr val="tx1"/>
                </a:solidFill>
                <a:latin typeface="Liberation Sans" panose="020B0604020202020204" pitchFamily="34" charset="0"/>
              </a:rPr>
              <a:t>, executives </a:t>
            </a:r>
            <a:r>
              <a:rPr lang="en-US" sz="2100" b="0" i="0" dirty="0">
                <a:solidFill>
                  <a:schemeClr val="tx1"/>
                </a:solidFill>
                <a:latin typeface="Liberation Sans" panose="020B0604020202020204" pitchFamily="34" charset="0"/>
              </a:rPr>
              <a:t>at an </a:t>
            </a:r>
            <a:r>
              <a:rPr lang="en-US" sz="2100" b="0" i="0" dirty="0" smtClean="0">
                <a:solidFill>
                  <a:schemeClr val="tx1"/>
                </a:solidFill>
                <a:latin typeface="Liberation Sans" panose="020B0604020202020204" pitchFamily="34" charset="0"/>
              </a:rPr>
              <a:t>electronics manufacturer </a:t>
            </a:r>
            <a:r>
              <a:rPr lang="en-US" sz="2100" b="0" i="0" dirty="0">
                <a:solidFill>
                  <a:schemeClr val="tx1"/>
                </a:solidFill>
                <a:latin typeface="Liberation Sans" panose="020B0604020202020204" pitchFamily="34" charset="0"/>
              </a:rPr>
              <a:t>were accused </a:t>
            </a:r>
            <a:r>
              <a:rPr lang="en-US" sz="2100" b="0" i="0" dirty="0" smtClean="0">
                <a:solidFill>
                  <a:schemeClr val="tx1"/>
                </a:solidFill>
                <a:latin typeface="Liberation Sans" panose="020B0604020202020204" pitchFamily="34" charset="0"/>
              </a:rPr>
              <a:t>of defrauding </a:t>
            </a:r>
            <a:r>
              <a:rPr lang="en-US" sz="2100" b="0" i="0" dirty="0">
                <a:solidFill>
                  <a:schemeClr val="tx1"/>
                </a:solidFill>
                <a:latin typeface="Liberation Sans" panose="020B0604020202020204" pitchFamily="34" charset="0"/>
              </a:rPr>
              <a:t>lenders by </a:t>
            </a:r>
            <a:r>
              <a:rPr lang="en-US" sz="2100" b="0" i="0" dirty="0" smtClean="0">
                <a:solidFill>
                  <a:schemeClr val="tx1"/>
                </a:solidFill>
                <a:latin typeface="Liberation Sans" panose="020B0604020202020204" pitchFamily="34" charset="0"/>
              </a:rPr>
              <a:t>manipulating inventory </a:t>
            </a:r>
            <a:r>
              <a:rPr lang="en-US" sz="2100" b="0" i="0" dirty="0">
                <a:solidFill>
                  <a:schemeClr val="tx1"/>
                </a:solidFill>
                <a:latin typeface="Liberation Sans" panose="020B0604020202020204" pitchFamily="34" charset="0"/>
              </a:rPr>
              <a:t>records. </a:t>
            </a:r>
            <a:r>
              <a:rPr lang="en-US" sz="2100" b="0" i="0" dirty="0" smtClean="0">
                <a:solidFill>
                  <a:schemeClr val="tx1"/>
                </a:solidFill>
                <a:latin typeface="Liberation Sans" panose="020B0604020202020204" pitchFamily="34" charset="0"/>
              </a:rPr>
              <a:t>The indictment </a:t>
            </a:r>
            <a:r>
              <a:rPr lang="en-US" sz="2100" b="0" i="0" dirty="0">
                <a:solidFill>
                  <a:schemeClr val="tx1"/>
                </a:solidFill>
                <a:latin typeface="Liberation Sans" panose="020B0604020202020204" pitchFamily="34" charset="0"/>
              </a:rPr>
              <a:t>said the </a:t>
            </a:r>
            <a:r>
              <a:rPr lang="en-US" sz="2100" b="0" i="0" dirty="0" smtClean="0">
                <a:solidFill>
                  <a:schemeClr val="tx1"/>
                </a:solidFill>
                <a:latin typeface="Liberation Sans" panose="020B0604020202020204" pitchFamily="34" charset="0"/>
              </a:rPr>
              <a:t>company classified </a:t>
            </a:r>
            <a:r>
              <a:rPr lang="en-US" sz="2100" b="0" i="0" dirty="0">
                <a:solidFill>
                  <a:schemeClr val="tx1"/>
                </a:solidFill>
                <a:latin typeface="Liberation Sans" panose="020B0604020202020204" pitchFamily="34" charset="0"/>
              </a:rPr>
              <a:t>“defective goods </a:t>
            </a:r>
            <a:r>
              <a:rPr lang="en-US" sz="2100" b="0" i="0" dirty="0" smtClean="0">
                <a:solidFill>
                  <a:schemeClr val="tx1"/>
                </a:solidFill>
                <a:latin typeface="Liberation Sans" panose="020B0604020202020204" pitchFamily="34" charset="0"/>
              </a:rPr>
              <a:t>as new </a:t>
            </a:r>
            <a:r>
              <a:rPr lang="en-US" sz="2100" b="0" i="0" dirty="0">
                <a:solidFill>
                  <a:schemeClr val="tx1"/>
                </a:solidFill>
                <a:latin typeface="Liberation Sans" panose="020B0604020202020204" pitchFamily="34" charset="0"/>
              </a:rPr>
              <a:t>or refurbished” and claimed that it owned </a:t>
            </a:r>
            <a:r>
              <a:rPr lang="en-US" sz="2100" b="0" i="0" dirty="0" smtClean="0">
                <a:solidFill>
                  <a:schemeClr val="tx1"/>
                </a:solidFill>
                <a:latin typeface="Liberation Sans" panose="020B0604020202020204" pitchFamily="34" charset="0"/>
              </a:rPr>
              <a:t>certain shipments </a:t>
            </a:r>
            <a:r>
              <a:rPr lang="en-US" sz="2100" b="0" i="0" dirty="0">
                <a:solidFill>
                  <a:schemeClr val="tx1"/>
                </a:solidFill>
                <a:latin typeface="Liberation Sans" panose="020B0604020202020204" pitchFamily="34" charset="0"/>
              </a:rPr>
              <a:t>“from overseas suppliers” when, in fact, </a:t>
            </a:r>
            <a:r>
              <a:rPr lang="en-US" sz="2100" b="0" i="0" dirty="0" smtClean="0">
                <a:solidFill>
                  <a:schemeClr val="tx1"/>
                </a:solidFill>
                <a:latin typeface="Liberation Sans" panose="020B0604020202020204" pitchFamily="34" charset="0"/>
              </a:rPr>
              <a:t>the company </a:t>
            </a:r>
            <a:r>
              <a:rPr lang="en-US" sz="2100" b="0" i="0" dirty="0">
                <a:solidFill>
                  <a:schemeClr val="tx1"/>
                </a:solidFill>
                <a:latin typeface="Liberation Sans" panose="020B0604020202020204" pitchFamily="34" charset="0"/>
              </a:rPr>
              <a:t>either did not own the shipments or the shipments</a:t>
            </a:r>
          </a:p>
          <a:p>
            <a:pPr algn="just">
              <a:lnSpc>
                <a:spcPct val="110000"/>
              </a:lnSpc>
            </a:pPr>
            <a:r>
              <a:rPr lang="en-US" sz="2100" b="0" i="0" dirty="0">
                <a:solidFill>
                  <a:schemeClr val="tx1"/>
                </a:solidFill>
                <a:latin typeface="Liberation Sans" panose="020B0604020202020204" pitchFamily="34" charset="0"/>
              </a:rPr>
              <a:t>did not exist.</a:t>
            </a:r>
          </a:p>
        </p:txBody>
      </p:sp>
      <p:sp>
        <p:nvSpPr>
          <p:cNvPr id="9" name="Rectangle 8"/>
          <p:cNvSpPr/>
          <p:nvPr/>
        </p:nvSpPr>
        <p:spPr bwMode="auto">
          <a:xfrm>
            <a:off x="332096" y="353704"/>
            <a:ext cx="8458200" cy="45992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4953000"/>
            <a:ext cx="8476488" cy="161358"/>
          </a:xfrm>
          <a:prstGeom prst="rect">
            <a:avLst/>
          </a:prstGeom>
          <a:solidFill>
            <a:srgbClr val="0066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extLst>
      <p:ext uri="{BB962C8B-B14F-4D97-AF65-F5344CB8AC3E}">
        <p14:creationId xmlns:p14="http://schemas.microsoft.com/office/powerpoint/2010/main" val="3162582811"/>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33400" y="1890713"/>
            <a:ext cx="7162800" cy="1828193"/>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spcBef>
                <a:spcPct val="50000"/>
              </a:spcBef>
              <a:spcAft>
                <a:spcPct val="20000"/>
              </a:spcAft>
              <a:buSzPct val="80000"/>
            </a:pPr>
            <a:r>
              <a:rPr lang="en-US" altLang="en-US" sz="2400" i="0" dirty="0" smtClean="0">
                <a:solidFill>
                  <a:srgbClr val="000000"/>
                </a:solidFill>
                <a:latin typeface="Liberation Sans" panose="020B0604020202020204" pitchFamily="34" charset="0"/>
              </a:rPr>
              <a:t>GOODS IN TRANSIT</a:t>
            </a:r>
          </a:p>
          <a:p>
            <a:pPr lvl="1">
              <a:lnSpc>
                <a:spcPct val="120000"/>
              </a:lnSpc>
              <a:spcBef>
                <a:spcPct val="50000"/>
              </a:spcBef>
              <a:spcAft>
                <a:spcPct val="20000"/>
              </a:spcAft>
              <a:buClr>
                <a:srgbClr val="CC0000"/>
              </a:buClr>
              <a:buSzPct val="80000"/>
              <a:buFont typeface="Wingdings" pitchFamily="2" charset="2"/>
              <a:buChar char="u"/>
            </a:pPr>
            <a:r>
              <a:rPr lang="en-US" altLang="en-US" sz="2200" b="0" i="0" dirty="0" smtClean="0">
                <a:solidFill>
                  <a:srgbClr val="000000"/>
                </a:solidFill>
                <a:latin typeface="Liberation Sans" panose="020B0604020202020204" pitchFamily="34" charset="0"/>
              </a:rPr>
              <a:t>Purchased </a:t>
            </a:r>
            <a:r>
              <a:rPr lang="en-US" altLang="en-US" sz="2200" b="0" i="0" dirty="0">
                <a:solidFill>
                  <a:srgbClr val="000000"/>
                </a:solidFill>
                <a:latin typeface="Liberation Sans" panose="020B0604020202020204" pitchFamily="34" charset="0"/>
              </a:rPr>
              <a:t>goods not yet received.</a:t>
            </a:r>
          </a:p>
          <a:p>
            <a:pPr lvl="1">
              <a:lnSpc>
                <a:spcPct val="120000"/>
              </a:lnSpc>
              <a:spcBef>
                <a:spcPct val="50000"/>
              </a:spcBef>
              <a:spcAft>
                <a:spcPct val="25000"/>
              </a:spcAft>
              <a:buClr>
                <a:srgbClr val="CC0000"/>
              </a:buClr>
              <a:buSzPct val="80000"/>
              <a:buFont typeface="Wingdings" pitchFamily="2" charset="2"/>
              <a:buChar char="u"/>
            </a:pPr>
            <a:r>
              <a:rPr lang="en-US" altLang="en-US" sz="2200" b="0" i="0" dirty="0">
                <a:solidFill>
                  <a:srgbClr val="000000"/>
                </a:solidFill>
                <a:latin typeface="Liberation Sans" panose="020B0604020202020204" pitchFamily="34" charset="0"/>
              </a:rPr>
              <a:t>Sold goods not yet delivered.</a:t>
            </a:r>
          </a:p>
        </p:txBody>
      </p:sp>
      <p:sp>
        <p:nvSpPr>
          <p:cNvPr id="14339" name="Text Box 3"/>
          <p:cNvSpPr txBox="1">
            <a:spLocks noChangeArrowheads="1"/>
          </p:cNvSpPr>
          <p:nvPr/>
        </p:nvSpPr>
        <p:spPr bwMode="auto">
          <a:xfrm>
            <a:off x="533400" y="1295400"/>
            <a:ext cx="68437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05000"/>
              </a:lnSpc>
              <a:spcBef>
                <a:spcPct val="30000"/>
              </a:spcBef>
              <a:spcAft>
                <a:spcPct val="20000"/>
              </a:spcAft>
              <a:buSzPct val="80000"/>
            </a:pPr>
            <a:r>
              <a:rPr lang="en-US" altLang="en-US" sz="2600" i="0" dirty="0" smtClean="0">
                <a:solidFill>
                  <a:srgbClr val="006600"/>
                </a:solidFill>
                <a:latin typeface="Liberation Sans" panose="020B0604020202020204" pitchFamily="34" charset="0"/>
              </a:rPr>
              <a:t>DETERMINING OWNERSHIP OF GOODS</a:t>
            </a:r>
            <a:endParaRPr lang="en-US" altLang="en-US" sz="2600" i="0" dirty="0">
              <a:solidFill>
                <a:srgbClr val="006600"/>
              </a:solidFill>
              <a:latin typeface="Liberation Sans" panose="020B0604020202020204" pitchFamily="34" charset="0"/>
            </a:endParaRPr>
          </a:p>
        </p:txBody>
      </p:sp>
      <p:sp>
        <p:nvSpPr>
          <p:cNvPr id="14340" name="Text Box 6"/>
          <p:cNvSpPr txBox="1">
            <a:spLocks noChangeArrowheads="1"/>
          </p:cNvSpPr>
          <p:nvPr/>
        </p:nvSpPr>
        <p:spPr bwMode="auto">
          <a:xfrm>
            <a:off x="1104900" y="4156681"/>
            <a:ext cx="6858000" cy="1253519"/>
          </a:xfrm>
          <a:prstGeom prst="rect">
            <a:avLst/>
          </a:prstGeom>
          <a:solidFill>
            <a:schemeClr val="accent3"/>
          </a:solidFill>
          <a:ln w="19050" cap="sq" algn="ctr">
            <a:solidFill>
              <a:schemeClr val="tx1"/>
            </a:solidFill>
            <a:miter lim="800000"/>
            <a:headEnd/>
            <a:tailEnd/>
          </a:ln>
          <a:effectLst>
            <a:innerShdw blurRad="114300">
              <a:prstClr val="black"/>
            </a:innerShdw>
          </a:effectLst>
        </p:spPr>
        <p:txBody>
          <a:bodyPr lIns="182880" rIns="182880" anchor="ctr" anchorCtr="0">
            <a:noAutofit/>
          </a:bodyPr>
          <a:lstStyle>
            <a:defPPr>
              <a:defRPr lang="en-US"/>
            </a:defPPr>
            <a:lvl1pPr>
              <a:defRPr sz="1600" i="0">
                <a:solidFill>
                  <a:srgbClr val="004274"/>
                </a:solidFill>
                <a:latin typeface="Liberation Sans"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10000"/>
              </a:lnSpc>
            </a:pPr>
            <a:r>
              <a:rPr lang="en-US" altLang="en-US" sz="2000" dirty="0">
                <a:solidFill>
                  <a:schemeClr val="tx1"/>
                </a:solidFill>
              </a:rPr>
              <a:t>Goods in transit </a:t>
            </a:r>
            <a:r>
              <a:rPr lang="en-US" altLang="en-US" sz="2000" b="0" dirty="0">
                <a:solidFill>
                  <a:schemeClr val="tx1"/>
                </a:solidFill>
              </a:rPr>
              <a:t>should be included in the inventory of the company that has </a:t>
            </a:r>
            <a:r>
              <a:rPr lang="en-US" altLang="en-US" sz="2000" dirty="0">
                <a:solidFill>
                  <a:schemeClr val="tx1"/>
                </a:solidFill>
              </a:rPr>
              <a:t>legal title </a:t>
            </a:r>
            <a:r>
              <a:rPr lang="en-US" altLang="en-US" sz="2000" b="0" dirty="0">
                <a:solidFill>
                  <a:schemeClr val="tx1"/>
                </a:solidFill>
              </a:rPr>
              <a:t>to the goods.  Legal title is determined by the </a:t>
            </a:r>
            <a:r>
              <a:rPr lang="en-US" altLang="en-US" sz="2000" dirty="0">
                <a:solidFill>
                  <a:schemeClr val="tx1"/>
                </a:solidFill>
              </a:rPr>
              <a:t>terms of sale</a:t>
            </a:r>
            <a:r>
              <a:rPr lang="en-US" altLang="en-US" sz="2000" b="0" dirty="0">
                <a:solidFill>
                  <a:schemeClr val="tx1"/>
                </a:solidFill>
              </a:rPr>
              <a:t>.</a:t>
            </a:r>
          </a:p>
        </p:txBody>
      </p:sp>
      <p:sp>
        <p:nvSpPr>
          <p:cNvPr id="14341"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r>
              <a:rPr lang="en-US" altLang="en-US" sz="3200" i="0" dirty="0">
                <a:solidFill>
                  <a:srgbClr val="CC0000"/>
                </a:solidFill>
                <a:latin typeface="Liberation Sans" panose="020B0604020202020204" pitchFamily="34" charset="0"/>
              </a:rPr>
              <a:t>Determining Inventory Quantities</a:t>
            </a:r>
          </a:p>
        </p:txBody>
      </p:sp>
      <p:sp>
        <p:nvSpPr>
          <p:cNvPr id="14342"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434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10445</TotalTime>
  <Pages>43</Pages>
  <Words>4333</Words>
  <Application>Microsoft Office PowerPoint</Application>
  <PresentationFormat>On-screen Show (4:3)</PresentationFormat>
  <Paragraphs>500</Paragraphs>
  <Slides>70</Slides>
  <Notes>66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80" baseType="lpstr">
      <vt:lpstr>Arial Unicode MS</vt:lpstr>
      <vt:lpstr>Andalus</vt:lpstr>
      <vt:lpstr>Arial</vt:lpstr>
      <vt:lpstr>Comic Sans MS</vt:lpstr>
      <vt:lpstr>Constantia</vt:lpstr>
      <vt:lpstr>Liberation Sans</vt:lpstr>
      <vt:lpstr>Times New Roman</vt:lpstr>
      <vt:lpstr>Wingdings</vt:lpstr>
      <vt:lpstr>movnglnc</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sr</cp:lastModifiedBy>
  <cp:revision>1671</cp:revision>
  <cp:lastPrinted>1999-09-16T17:08:20Z</cp:lastPrinted>
  <dcterms:created xsi:type="dcterms:W3CDTF">1997-03-28T18:03:02Z</dcterms:created>
  <dcterms:modified xsi:type="dcterms:W3CDTF">2019-08-25T04:13:28Z</dcterms:modified>
</cp:coreProperties>
</file>